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0C99B-A424-4757-93D2-39034F1A2F21}" v="1" dt="2022-01-18T18:27:26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211C7-A1CC-429E-9C4D-6DFD1E921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B0D12E-412C-47C6-9E45-10C7B9E77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444D13-2EB4-4464-B917-AA5938CD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A4C47B-79E7-4716-92C5-B519CE67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89DB35-0EF1-4DDB-8C06-8245399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06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114B7-D570-4653-BFD3-C3909F8CF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23C8A5-E34D-4518-BD6B-F6BFBBEF0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00B22F-95B7-4BB8-B4ED-70A156663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195F34-9BCE-4F7A-8EEF-84688CD7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41C315-6BAD-4526-9852-0FCFDD2C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57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4607D7-A4F2-42FF-B0B0-08A851994B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79ACCD-2AE3-48FD-8F4F-945726B17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5D90AC-3BD6-42EF-B523-F9C1FFA0E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CDF22C-564A-440F-821B-447922037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EDE386-A934-48A4-9C88-DC8813DC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44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45816-43EC-431E-B2CD-917019D74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893825-0CA0-4CDB-943A-E213AE90B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8E4659-D00F-46C5-81DE-5E8348CD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79B52D-F2A8-41AD-A05E-B1706826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30B782-291C-4451-B108-73C62EB0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59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5E3CE-F63D-4B2A-B0DA-C2153B55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19AA72-EF60-48BB-9D43-C8910DC60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002383-F09B-404E-AFC5-9ED2D5B5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2D82AE-839D-43B0-BD64-98B273C6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CE61C3-CB95-47E6-83EE-8DAD8F9F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09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5F2AF-0452-4F16-9FAF-2078AC548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0A6CED-780F-4182-B5AF-3B4F39D08B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B21F25D-7C12-455E-BF47-B7865EFA9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6D2657-B3F4-4384-867D-FD8C5C04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E08941-263A-47C2-A2A5-55BC03A5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CE06CF-BA1F-4B46-B947-A43D28B1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24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2FE9F-988E-40EA-991F-A30D17A15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6F5B1F-52EC-4057-BB00-D3E5A3CDA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3CC1BF9-318F-4A35-9870-DADB9B8EB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68B9497-4E26-4559-A5F8-A00FDA381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C013D18-14E5-4B8B-9CB7-EC5E6B55C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FD52B15-9709-4F78-85B0-E8049FFE3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9AC9A1-D11D-49BC-91BF-A52F02B6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08B116-FE15-4FB5-A6F8-82C6924E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75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D3AFB-DF8D-4D5B-BA85-6E0C02051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442682-D69B-47E2-B74E-E35FB0C4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87545F6-427B-4646-9FFB-2CA635AF1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C6F520-1298-43E8-B1F0-8344CC79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15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6630C30-A90E-483D-8D71-6B9332F6C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47CB278-10CD-4405-B883-F1AE04F9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C1D52E-9C3E-4D32-AC23-7D42F0A2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81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D73F3C-F32F-47FF-B73F-45D426D3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2BF7E7-837D-47B7-AAAF-CFCDE80C7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9ABF14-1A5B-42ED-965D-D5BA47243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322534-519C-4870-BDBE-CD06467CF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2CE726-A9A8-4606-A838-490DFC20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B2C18A-48C4-4804-B410-290963B4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53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7C96E-1A37-45BB-81A8-D4C91E254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2475C2-D52F-4FA5-8846-766AF49E2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DD8416-4B07-4464-9A35-6E87905BD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055D7C-6C35-45FB-8086-C4E1D79A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6E5468-479C-41AE-B2E6-9B7EA4123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DCDC68-86F5-4B5B-967A-20F026AC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03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B30C73B-DC63-4F68-A85F-4612EA8F3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5ED893-6A6D-4249-ACF7-489040DF2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54B495-14D4-4DD2-9423-07FA22EB6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032A-628B-4472-B453-6839CA4ECF54}" type="datetimeFigureOut">
              <a:rPr lang="pt-BR" smtClean="0"/>
              <a:t>18/01/2022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731344-B992-4A7D-B624-4929872DB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25B800-6823-4918-A39C-85C1A6E74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DB15-FBE3-44CF-AB4A-4BBEAD2C3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33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E1C2C-010B-4D6E-9182-3517EB828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3795" y="121204"/>
            <a:ext cx="3344411" cy="926154"/>
          </a:xfrm>
        </p:spPr>
        <p:txBody>
          <a:bodyPr>
            <a:normAutofit/>
          </a:bodyPr>
          <a:lstStyle/>
          <a:p>
            <a:r>
              <a:rPr lang="pt-BR" sz="2800" dirty="0"/>
              <a:t>MAPA ESTRATÉGICO</a:t>
            </a:r>
            <a:br>
              <a:rPr lang="pt-BR" dirty="0"/>
            </a:br>
            <a:r>
              <a:rPr lang="pt-BR" sz="1600" dirty="0"/>
              <a:t>Ouvidoria Geral da Fiocruz</a:t>
            </a:r>
            <a:br>
              <a:rPr lang="pt-BR" sz="1600" dirty="0"/>
            </a:br>
            <a:r>
              <a:rPr lang="pt-BR" sz="1600" dirty="0"/>
              <a:t>Serviço de Informação ao Cidadão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B55DA8-BB08-4E63-93A9-C1F6EB3EA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0538" y="1235031"/>
            <a:ext cx="4943815" cy="1116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pt-BR" sz="1800" kern="0" dirty="0"/>
              <a:t>Atuar como canal isento e ético na interlocução da Fiocruz com a sociedade, visando o aprimoramento institucional e a ampliação da </a:t>
            </a:r>
            <a:r>
              <a:rPr lang="pt-BR" sz="1800" b="1" kern="0" dirty="0"/>
              <a:t>gestão participativa e o controle social</a:t>
            </a:r>
            <a:r>
              <a:rPr lang="pt-BR" sz="1800" kern="0" dirty="0"/>
              <a:t>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515589A-6F08-4B5E-BBC8-B5B8E694361D}"/>
              </a:ext>
            </a:extLst>
          </p:cNvPr>
          <p:cNvSpPr txBox="1">
            <a:spLocks/>
          </p:cNvSpPr>
          <p:nvPr/>
        </p:nvSpPr>
        <p:spPr>
          <a:xfrm>
            <a:off x="717255" y="122602"/>
            <a:ext cx="3344411" cy="926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/>
              <a:t>Planejamento</a:t>
            </a:r>
          </a:p>
          <a:p>
            <a:r>
              <a:rPr lang="pt-BR" sz="1200" dirty="0"/>
              <a:t>ESTRATÉGICO</a:t>
            </a:r>
            <a:br>
              <a:rPr lang="pt-BR" dirty="0"/>
            </a:br>
            <a:r>
              <a:rPr lang="pt-BR" sz="2800" dirty="0"/>
              <a:t>2022-2026</a:t>
            </a:r>
            <a:endParaRPr lang="pt-BR" sz="1600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8C1AD5EC-F38B-4ED6-B7C0-BDB8A2FDEE86}"/>
              </a:ext>
            </a:extLst>
          </p:cNvPr>
          <p:cNvSpPr txBox="1">
            <a:spLocks/>
          </p:cNvSpPr>
          <p:nvPr/>
        </p:nvSpPr>
        <p:spPr>
          <a:xfrm>
            <a:off x="510420" y="1234334"/>
            <a:ext cx="520118" cy="111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/>
              <a:t>MISSÃO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6204CE35-6B7D-4C74-9F37-EBD9ABDFB11B}"/>
              </a:ext>
            </a:extLst>
          </p:cNvPr>
          <p:cNvSpPr txBox="1">
            <a:spLocks/>
          </p:cNvSpPr>
          <p:nvPr/>
        </p:nvSpPr>
        <p:spPr>
          <a:xfrm>
            <a:off x="6736362" y="1235033"/>
            <a:ext cx="4943815" cy="111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kern="0" dirty="0"/>
              <a:t>Consolidar-se como um agente da estrutura da Fiocruz confiável na comunicação e articulação entre o cidadão e a gestão, além de ser referência no Sistema Nacional de Ouvidorias Públicas.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B14E37E0-822E-42BC-983E-0B53BC87650D}"/>
              </a:ext>
            </a:extLst>
          </p:cNvPr>
          <p:cNvSpPr txBox="1">
            <a:spLocks/>
          </p:cNvSpPr>
          <p:nvPr/>
        </p:nvSpPr>
        <p:spPr>
          <a:xfrm>
            <a:off x="6216244" y="1234334"/>
            <a:ext cx="520118" cy="111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/>
              <a:t>VISÃO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E930027F-D646-4DCA-969C-CE5A286D8E22}"/>
              </a:ext>
            </a:extLst>
          </p:cNvPr>
          <p:cNvSpPr txBox="1">
            <a:spLocks/>
          </p:cNvSpPr>
          <p:nvPr/>
        </p:nvSpPr>
        <p:spPr>
          <a:xfrm>
            <a:off x="9896476" y="4452078"/>
            <a:ext cx="1783701" cy="20503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sz="1800" b="1" kern="0" dirty="0"/>
              <a:t>VALORES</a:t>
            </a:r>
          </a:p>
          <a:p>
            <a:pPr>
              <a:spcBef>
                <a:spcPts val="0"/>
              </a:spcBef>
            </a:pPr>
            <a:endParaRPr lang="pt-BR" sz="400" b="1" kern="0" dirty="0"/>
          </a:p>
          <a:p>
            <a:pPr marL="180975" indent="-180975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400" kern="0" dirty="0"/>
              <a:t>Foco no usuário</a:t>
            </a:r>
          </a:p>
          <a:p>
            <a:pPr marL="180975" indent="-180975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400" kern="0" dirty="0"/>
              <a:t>Transparência</a:t>
            </a:r>
          </a:p>
          <a:p>
            <a:pPr marL="180975" indent="-180975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400" kern="0" dirty="0"/>
              <a:t>Ética</a:t>
            </a:r>
          </a:p>
          <a:p>
            <a:pPr marL="180975" indent="-180975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400" kern="0" dirty="0"/>
              <a:t>Comprometimento</a:t>
            </a:r>
          </a:p>
          <a:p>
            <a:pPr marL="180975" indent="-180975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400" kern="0" dirty="0"/>
              <a:t>Diligência</a:t>
            </a:r>
            <a:endParaRPr lang="pt-BR" sz="2000" kern="0" dirty="0"/>
          </a:p>
          <a:p>
            <a:pPr marL="180975" indent="-180975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400" kern="0" dirty="0"/>
              <a:t>Linguagem cidadã</a:t>
            </a:r>
            <a:endParaRPr lang="pt-BR" sz="1050" kern="0" dirty="0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7F2F26F5-47CD-42BD-A3FA-073E1052043C}"/>
              </a:ext>
            </a:extLst>
          </p:cNvPr>
          <p:cNvSpPr txBox="1">
            <a:spLocks/>
          </p:cNvSpPr>
          <p:nvPr/>
        </p:nvSpPr>
        <p:spPr>
          <a:xfrm>
            <a:off x="510420" y="2499453"/>
            <a:ext cx="1981200" cy="1777272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1800" b="1" kern="0" dirty="0"/>
              <a:t>GESTÃO ESTRATÉGICA</a:t>
            </a:r>
          </a:p>
          <a:p>
            <a:r>
              <a:rPr lang="pt-BR" sz="1700" kern="0" dirty="0"/>
              <a:t>Elevar a credibilidade da Fundação por meio da </a:t>
            </a:r>
            <a:r>
              <a:rPr lang="pt-BR" sz="1700" b="1" kern="0" dirty="0"/>
              <a:t>participação e controle social</a:t>
            </a:r>
            <a:endParaRPr lang="pt-BR" sz="2600" b="1" kern="0" dirty="0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F70FD74D-5FA9-46DF-975B-7993643A37A4}"/>
              </a:ext>
            </a:extLst>
          </p:cNvPr>
          <p:cNvSpPr txBox="1">
            <a:spLocks/>
          </p:cNvSpPr>
          <p:nvPr/>
        </p:nvSpPr>
        <p:spPr>
          <a:xfrm>
            <a:off x="2714625" y="2505075"/>
            <a:ext cx="8965552" cy="17716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000" dirty="0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A6CC99D9-14EF-4395-98E8-3BCBAD1EA5F4}"/>
              </a:ext>
            </a:extLst>
          </p:cNvPr>
          <p:cNvSpPr txBox="1">
            <a:spLocks/>
          </p:cNvSpPr>
          <p:nvPr/>
        </p:nvSpPr>
        <p:spPr>
          <a:xfrm>
            <a:off x="2815470" y="2609850"/>
            <a:ext cx="689730" cy="15906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kern="0" dirty="0"/>
              <a:t>RESULTADOS PARA A SOCIEDADE E A FUNDAÇÃO</a:t>
            </a: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58006D35-8739-474D-9CCA-C6175084536D}"/>
              </a:ext>
            </a:extLst>
          </p:cNvPr>
          <p:cNvSpPr txBox="1">
            <a:spLocks/>
          </p:cNvSpPr>
          <p:nvPr/>
        </p:nvSpPr>
        <p:spPr>
          <a:xfrm>
            <a:off x="510420" y="4452078"/>
            <a:ext cx="9169507" cy="2050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000" dirty="0"/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87AB618E-44B1-487E-9462-A42ECA81A2A1}"/>
              </a:ext>
            </a:extLst>
          </p:cNvPr>
          <p:cNvSpPr txBox="1">
            <a:spLocks/>
          </p:cNvSpPr>
          <p:nvPr/>
        </p:nvSpPr>
        <p:spPr>
          <a:xfrm>
            <a:off x="587539" y="4524375"/>
            <a:ext cx="365880" cy="18898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kern="0" dirty="0"/>
              <a:t>PROCESSOS INTERNOS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4BD4B67-77FA-4923-91E8-CB49BD1D9E11}"/>
              </a:ext>
            </a:extLst>
          </p:cNvPr>
          <p:cNvSpPr txBox="1"/>
          <p:nvPr/>
        </p:nvSpPr>
        <p:spPr>
          <a:xfrm>
            <a:off x="6339854" y="3460856"/>
            <a:ext cx="2574646" cy="720000"/>
          </a:xfrm>
          <a:prstGeom prst="rect">
            <a:avLst/>
          </a:prstGeom>
          <a:solidFill>
            <a:srgbClr val="FEF5BE"/>
          </a:solidFill>
          <a:ln>
            <a:solidFill>
              <a:srgbClr val="FFFF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1600" dirty="0"/>
              <a:t>Zelar pela ambiência profissional e urbana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C0A5B78-FBAC-4182-839F-37F5D20D444B}"/>
              </a:ext>
            </a:extLst>
          </p:cNvPr>
          <p:cNvSpPr txBox="1"/>
          <p:nvPr/>
        </p:nvSpPr>
        <p:spPr>
          <a:xfrm>
            <a:off x="6324384" y="2628900"/>
            <a:ext cx="2590116" cy="720000"/>
          </a:xfrm>
          <a:prstGeom prst="rect">
            <a:avLst/>
          </a:prstGeom>
          <a:solidFill>
            <a:srgbClr val="FEF5BE"/>
          </a:solidFill>
          <a:ln>
            <a:solidFill>
              <a:srgbClr val="FFFF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1600" dirty="0"/>
              <a:t>Ampliar os canais de comunicação com a sociedade e público interno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28C5379-4CBC-4096-B57E-AC19058BB52F}"/>
              </a:ext>
            </a:extLst>
          </p:cNvPr>
          <p:cNvSpPr txBox="1"/>
          <p:nvPr/>
        </p:nvSpPr>
        <p:spPr>
          <a:xfrm>
            <a:off x="9038109" y="2628898"/>
            <a:ext cx="2497399" cy="1548675"/>
          </a:xfrm>
          <a:prstGeom prst="rect">
            <a:avLst/>
          </a:prstGeom>
          <a:solidFill>
            <a:srgbClr val="FEF5BE"/>
          </a:solidFill>
          <a:ln>
            <a:solidFill>
              <a:srgbClr val="FFFF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1600" dirty="0"/>
              <a:t>Implementar e coordenar a Rede Integrada de Relacionamento com o Cidadão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87DB9F5A-9886-4E6E-B3C6-15DEEE9C2AC7}"/>
              </a:ext>
            </a:extLst>
          </p:cNvPr>
          <p:cNvSpPr txBox="1"/>
          <p:nvPr/>
        </p:nvSpPr>
        <p:spPr>
          <a:xfrm>
            <a:off x="3590925" y="2628899"/>
            <a:ext cx="2628000" cy="720000"/>
          </a:xfrm>
          <a:prstGeom prst="rect">
            <a:avLst/>
          </a:prstGeom>
          <a:solidFill>
            <a:srgbClr val="FEF5BE"/>
          </a:solidFill>
          <a:ln>
            <a:solidFill>
              <a:srgbClr val="FFFF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1600" dirty="0"/>
              <a:t>Fortalecer a transparência na gestão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354DEC5-1788-4180-B05C-39D69E57B4DB}"/>
              </a:ext>
            </a:extLst>
          </p:cNvPr>
          <p:cNvSpPr txBox="1"/>
          <p:nvPr/>
        </p:nvSpPr>
        <p:spPr>
          <a:xfrm>
            <a:off x="3596643" y="3457574"/>
            <a:ext cx="2619602" cy="720000"/>
          </a:xfrm>
          <a:prstGeom prst="rect">
            <a:avLst/>
          </a:prstGeom>
          <a:solidFill>
            <a:srgbClr val="FEF5BE"/>
          </a:solidFill>
          <a:ln>
            <a:solidFill>
              <a:srgbClr val="FFFF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1600" dirty="0"/>
              <a:t>Implementar o Conselho de Usuários da Fiocruz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B37A4A2-FF84-4003-87C2-03D51775298B}"/>
              </a:ext>
            </a:extLst>
          </p:cNvPr>
          <p:cNvSpPr/>
          <p:nvPr/>
        </p:nvSpPr>
        <p:spPr>
          <a:xfrm>
            <a:off x="1097213" y="4543425"/>
            <a:ext cx="2736000" cy="86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Acreditar a Ouvidoria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EAC8F832-EF01-4D5A-8736-F2B63D795A3D}"/>
              </a:ext>
            </a:extLst>
          </p:cNvPr>
          <p:cNvSpPr/>
          <p:nvPr/>
        </p:nvSpPr>
        <p:spPr>
          <a:xfrm>
            <a:off x="1106738" y="5543550"/>
            <a:ext cx="2736000" cy="86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Contribuir para o cumprimento da LAI e LGPD</a:t>
            </a:r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6CAA013B-C4C9-4EC0-82DC-1653CB2FC6AF}"/>
              </a:ext>
            </a:extLst>
          </p:cNvPr>
          <p:cNvSpPr/>
          <p:nvPr/>
        </p:nvSpPr>
        <p:spPr>
          <a:xfrm>
            <a:off x="3969000" y="4557713"/>
            <a:ext cx="2736000" cy="86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Elevar o nível de Maturidade nas 3 escalas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42A09475-DFFF-40D0-AAE9-0C9F9B448732}"/>
              </a:ext>
            </a:extLst>
          </p:cNvPr>
          <p:cNvSpPr/>
          <p:nvPr/>
        </p:nvSpPr>
        <p:spPr>
          <a:xfrm>
            <a:off x="3969000" y="5553075"/>
            <a:ext cx="2736000" cy="86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Utilizar a mediação como forma alternativa de solução de conflitos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05E4C0C0-8A6D-4F36-B639-983DBA6D1D87}"/>
              </a:ext>
            </a:extLst>
          </p:cNvPr>
          <p:cNvSpPr/>
          <p:nvPr/>
        </p:nvSpPr>
        <p:spPr>
          <a:xfrm>
            <a:off x="6840788" y="4572000"/>
            <a:ext cx="2736000" cy="86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Aprimorar a gestão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591057F0-03C6-4C60-A542-596F797FD917}"/>
              </a:ext>
            </a:extLst>
          </p:cNvPr>
          <p:cNvSpPr/>
          <p:nvPr/>
        </p:nvSpPr>
        <p:spPr>
          <a:xfrm>
            <a:off x="6831263" y="5562600"/>
            <a:ext cx="2736000" cy="86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Desenvolver diretrizes de comunicação de utilidade pública e linguagem cidadã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3AB9417-DB60-474E-87D9-CDE0516B0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4" y="227907"/>
            <a:ext cx="811846" cy="71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219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699F358A7BAA4409614BDDA405CB8B8" ma:contentTypeVersion="14" ma:contentTypeDescription="Crie um novo documento." ma:contentTypeScope="" ma:versionID="acd057df22032164b3ec13a7dad5ac16">
  <xsd:schema xmlns:xsd="http://www.w3.org/2001/XMLSchema" xmlns:xs="http://www.w3.org/2001/XMLSchema" xmlns:p="http://schemas.microsoft.com/office/2006/metadata/properties" xmlns:ns2="afd6cf10-381d-43fe-8d30-3bbdf50f269d" xmlns:ns3="f4276c65-8d40-4064-9776-121c4278d79a" targetNamespace="http://schemas.microsoft.com/office/2006/metadata/properties" ma:root="true" ma:fieldsID="f30e9a2173f17cbf293cc87f7235f47a" ns2:_="" ns3:_="">
    <xsd:import namespace="afd6cf10-381d-43fe-8d30-3bbdf50f269d"/>
    <xsd:import namespace="f4276c65-8d40-4064-9776-121c4278d7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6cf10-381d-43fe-8d30-3bbdf50f26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Marcações de imagem" ma:readOnly="false" ma:fieldId="{5cf76f15-5ced-4ddc-b409-7134ff3c332f}" ma:taxonomyMulti="true" ma:sspId="143de60c-575b-4c62-9f62-591ff79d3e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76c65-8d40-4064-9776-121c4278d79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361cc00-b4a7-4baf-97b0-84607259037e}" ma:internalName="TaxCatchAll" ma:showField="CatchAllData" ma:web="f4276c65-8d40-4064-9776-121c4278d7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d6cf10-381d-43fe-8d30-3bbdf50f269d">
      <Terms xmlns="http://schemas.microsoft.com/office/infopath/2007/PartnerControls"/>
    </lcf76f155ced4ddcb4097134ff3c332f>
    <TaxCatchAll xmlns="f4276c65-8d40-4064-9776-121c4278d79a" xsi:nil="true"/>
  </documentManagement>
</p:properties>
</file>

<file path=customXml/itemProps1.xml><?xml version="1.0" encoding="utf-8"?>
<ds:datastoreItem xmlns:ds="http://schemas.openxmlformats.org/officeDocument/2006/customXml" ds:itemID="{40C578B1-DE90-4C93-92C5-ADE2E5CD3E79}"/>
</file>

<file path=customXml/itemProps2.xml><?xml version="1.0" encoding="utf-8"?>
<ds:datastoreItem xmlns:ds="http://schemas.openxmlformats.org/officeDocument/2006/customXml" ds:itemID="{AA128645-684C-415F-BFCF-258523720B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6E1648-1C19-4F11-8649-0968C4957449}">
  <ds:schemaRefs>
    <ds:schemaRef ds:uri="f4276c65-8d40-4064-9776-121c4278d79a"/>
    <ds:schemaRef ds:uri="http://schemas.microsoft.com/office/infopath/2007/PartnerControls"/>
    <ds:schemaRef ds:uri="afd6cf10-381d-43fe-8d30-3bbdf50f269d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194</Words>
  <Application>Microsoft Office PowerPoint</Application>
  <PresentationFormat>Ecrã Panorâmico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MAPA ESTRATÉGICO Ouvidoria Geral da Fiocruz Serviço de Informação ao Cidadão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ESTRATÉGICO Ouvidoria Geral da Fiocruz Serviço de Informação ao Cidadão</dc:title>
  <dc:creator>Lucimar Gomes Pereira Junior</dc:creator>
  <cp:lastModifiedBy>Lucimar Gomes Pereira Junior</cp:lastModifiedBy>
  <cp:revision>30</cp:revision>
  <cp:lastPrinted>2021-11-16T19:08:25Z</cp:lastPrinted>
  <dcterms:created xsi:type="dcterms:W3CDTF">2021-11-16T18:25:07Z</dcterms:created>
  <dcterms:modified xsi:type="dcterms:W3CDTF">2022-01-18T18:37:51Z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0x010100C699F358A7BAA4409614BDDA405CB8B8</vt:lpwstr>
  </property>
</Properties>
</file>