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3" r:id="rId2"/>
    <p:sldId id="266" r:id="rId3"/>
    <p:sldId id="348" r:id="rId4"/>
    <p:sldId id="312" r:id="rId5"/>
    <p:sldId id="313" r:id="rId6"/>
    <p:sldId id="314" r:id="rId7"/>
    <p:sldId id="315" r:id="rId8"/>
    <p:sldId id="316" r:id="rId9"/>
    <p:sldId id="265" r:id="rId10"/>
    <p:sldId id="326" r:id="rId11"/>
    <p:sldId id="317" r:id="rId12"/>
    <p:sldId id="318" r:id="rId13"/>
    <p:sldId id="355" r:id="rId14"/>
    <p:sldId id="319" r:id="rId15"/>
    <p:sldId id="320" r:id="rId16"/>
    <p:sldId id="327" r:id="rId17"/>
    <p:sldId id="321" r:id="rId18"/>
    <p:sldId id="322" r:id="rId19"/>
    <p:sldId id="323" r:id="rId20"/>
    <p:sldId id="324" r:id="rId21"/>
    <p:sldId id="325" r:id="rId22"/>
    <p:sldId id="328" r:id="rId23"/>
    <p:sldId id="329" r:id="rId24"/>
    <p:sldId id="331" r:id="rId25"/>
    <p:sldId id="354" r:id="rId26"/>
    <p:sldId id="333" r:id="rId27"/>
    <p:sldId id="350" r:id="rId28"/>
    <p:sldId id="334" r:id="rId29"/>
    <p:sldId id="335" r:id="rId30"/>
    <p:sldId id="336" r:id="rId31"/>
    <p:sldId id="338" r:id="rId32"/>
    <p:sldId id="339" r:id="rId33"/>
    <p:sldId id="340" r:id="rId34"/>
    <p:sldId id="353" r:id="rId35"/>
    <p:sldId id="341" r:id="rId36"/>
    <p:sldId id="332" r:id="rId37"/>
    <p:sldId id="342" r:id="rId38"/>
    <p:sldId id="343" r:id="rId39"/>
    <p:sldId id="344" r:id="rId40"/>
    <p:sldId id="345" r:id="rId41"/>
    <p:sldId id="347" r:id="rId42"/>
    <p:sldId id="259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1B6"/>
    <a:srgbClr val="16E7C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54482-7E8D-4C66-8C48-D5DADA070AEB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437A-3CFE-41FC-B8A1-F19E7AC77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06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470e7c666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12470e7c666_2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8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18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470e7c666_2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2470e7c666_2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19605-A669-FAAB-3E8B-86FA4C413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DDBCFC-AB40-4E5F-1372-AE1E4A3B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1B8631-C026-1746-6572-D0FEB265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BF4B6-9E41-9125-F93E-A3128CC2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9CB673-140B-D829-1C83-217EB0D7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AD903-470C-BC7E-D0E0-A194613C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25EE9A-EA83-896B-1F05-3179CB81D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02E889-1086-1133-5825-53FDFC45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D2F99A-7253-1D9E-8BE8-027DCC72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EAE15-1BA0-174E-4FF9-FA6DC884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29FAB-096B-33C1-6BBB-B8AAEF2D5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EA2F22-750A-D886-DDF5-6F0A34F12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DF10A2-8B15-857B-2A12-C71B64B4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A3B41E-BD3C-7DC1-F663-FB551CB9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F2CB8D-FD24-5CAC-F298-511CDA58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05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3810000" y="4318000"/>
            <a:ext cx="6477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0" y="4318000"/>
            <a:ext cx="3810000" cy="1905000"/>
          </a:xfrm>
          <a:prstGeom prst="rect">
            <a:avLst/>
          </a:pr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10287000" y="4318000"/>
            <a:ext cx="1905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287000" y="2413000"/>
            <a:ext cx="1905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" name="Google Shape;56;p14"/>
          <p:cNvSpPr/>
          <p:nvPr/>
        </p:nvSpPr>
        <p:spPr>
          <a:xfrm flipH="1">
            <a:off x="10287000" y="4318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10287000" y="50800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8" name="Google Shape;58;p14"/>
          <p:cNvSpPr/>
          <p:nvPr/>
        </p:nvSpPr>
        <p:spPr>
          <a:xfrm rot="-5400000" flipH="1">
            <a:off x="8384116" y="508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6477000" y="2413000"/>
            <a:ext cx="3810000" cy="3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88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6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Poppins Light"/>
              <a:buNone/>
            </a:pPr>
            <a:endParaRPr sz="6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10287000" y="190500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4" name="Google Shape;94;p19"/>
          <p:cNvSpPr/>
          <p:nvPr/>
        </p:nvSpPr>
        <p:spPr>
          <a:xfrm rot="10800000" flipH="1">
            <a:off x="8382000" y="1916432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8382000" y="11432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6" name="Google Shape;96;p19"/>
          <p:cNvSpPr/>
          <p:nvPr/>
        </p:nvSpPr>
        <p:spPr>
          <a:xfrm rot="10800000" flipH="1">
            <a:off x="10287000" y="3810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95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8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26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2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22AFB-A2A3-84A7-11A0-2ADCD81C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C2739A-38CF-9CBF-DF67-5FCFD261A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22B89D-8402-14C0-D31B-3157C51E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A0105F-4AA8-8AE3-C658-BDFB8922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006470-A883-0432-8C0B-7D0B0C94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33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397FA-7C38-2479-3473-8EA9C940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E4304F-1160-9D8B-09A1-0704650DB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7BC977-EC33-62BA-4CE2-3901531E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B0D81C-66C2-AA9F-7255-2CD5A5D9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EE54E1-E90B-629C-7D27-8AEA3E3A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533FB-553A-E931-5BCF-FAFBA94E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CF292-CD5E-08F2-AB5C-ACA473259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1E29E5-FADF-0B9A-3E13-70A639364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F86C6F-83D8-B543-8C25-1405FED7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3592DA-2CB9-5817-234B-3593B3F3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BF2A12-9A22-8E71-0668-648AD896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3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A8FEC-C11A-AA5F-4A11-EB4B7D68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A5B522-BD5D-74AD-1B3C-200AD90F8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02E50F-0912-9552-AFAE-4D5D4430F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867F19-1D22-3E97-B54C-0A9E643D3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52239-A978-5E41-1F4C-614A10940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1FAD8D-B754-30AD-96D1-5921C3BD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A0946F-8586-E9FD-CE63-7A970B62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510293-18DE-50DC-A4D7-EAAAD04F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F0C01-3843-50CB-F905-C1A98C0D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C0F016-CCB0-45A9-AC0F-59DFB45C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1E987D-B514-A630-1D15-D01FA89F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57F81-0916-5213-FADA-96E624C6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14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391D6D-9483-7A67-099E-819FB9CA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54226E-0DB6-2711-3B2A-8CDE2CB9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8391CB-4E1E-6C43-1D24-BCC8B21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1C4A3-FBA0-A509-CC95-C6FD0277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6A4305-5119-9494-6782-36BACC60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8CD1CB-6F23-839F-349D-44059264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7A4FE0-E348-1BB5-CF91-09A69A11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5F5D75-F64D-8D08-2A79-C0257E0F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E74518-49AF-2F78-39DE-CE65DF80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5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E1124-0D47-33A7-3B31-9F24C495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6613C5-FB0D-01C8-49D5-39EDC1762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283677-CAF6-AC7B-2229-552A96A5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3E9B58-E6EA-8E9D-B01A-D0846D87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4DAC05-33AC-FB2A-1589-4A97A116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10A54B-A369-CE46-E94C-7F276479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22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E42F14-7527-479E-9F48-F1F2990B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62759B-4E54-C2F5-A9EA-FC3DAEB6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2AA32-3BCD-E223-7991-61381B8DC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339A-AC9F-45BF-A686-690B3306AE3F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C4DE7-F295-C2E5-D900-D46215B46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11FE5-4AF5-C1C4-2C3F-95A4FB49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408C-A85D-453F-98C2-087239893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6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iocruz.br/documento/portaria-da-presidencia-no-1015-atualizada?fb3d-page=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ortal.fiocruz.br/documento/termo-de-ciencia-e-responsabilidade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ortal.fiocruz.br/documento/diretrizes-para-emissao-de-comunicacao-de-acidente-de-trabalho-cat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rtal.fiocruz.br/pgd-fiocruz-documentos-e-guias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portal.fiocruz.br/documento/trabalhador-em-teletrabalho-diretrizes-orientacoes-e-recomendacoes-da-saude-do-trabalhado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hyperlink" Target="https://cursos.campusvirtual.fiocruz.br/course/search.php?areaids=core_course-course&amp;q=pgd" TargetMode="External"/><Relationship Id="rId4" Type="http://schemas.openxmlformats.org/officeDocument/2006/relationships/hyperlink" Target="https://portal.fiocruz.br/documento/termo-de-ciencia-e-responsabilidad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ov.br/servidor/pt-br/assuntos/programa-de-gestao/nova-in-2023/guia-pg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ogepeatende@fiocruz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859" y="2177200"/>
            <a:ext cx="5086665" cy="25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E82A8B8-5B1E-FE9F-40B3-8B1E23952ABC}"/>
              </a:ext>
            </a:extLst>
          </p:cNvPr>
          <p:cNvSpPr txBox="1"/>
          <p:nvPr/>
        </p:nvSpPr>
        <p:spPr>
          <a:xfrm>
            <a:off x="313576" y="437122"/>
            <a:ext cx="8045421" cy="29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733" b="1" dirty="0"/>
              <a:t>Portaria Fiocruz nº 1.015, de 16 de outubro de 2023</a:t>
            </a:r>
          </a:p>
          <a:p>
            <a:endParaRPr lang="pt-BR" sz="3733" dirty="0"/>
          </a:p>
          <a:p>
            <a:r>
              <a:rPr lang="pt-BR" sz="3733" b="1" dirty="0"/>
              <a:t>Programa de Gestão e Desempenho  PGD - Fiocruz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2E2FCC-C666-0D16-4AD8-B0798B641D5D}"/>
              </a:ext>
            </a:extLst>
          </p:cNvPr>
          <p:cNvSpPr txBox="1"/>
          <p:nvPr/>
        </p:nvSpPr>
        <p:spPr>
          <a:xfrm>
            <a:off x="10799743" y="6420878"/>
            <a:ext cx="1216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31/10/2023</a:t>
            </a:r>
          </a:p>
        </p:txBody>
      </p:sp>
    </p:spTree>
    <p:extLst>
      <p:ext uri="{BB962C8B-B14F-4D97-AF65-F5344CB8AC3E}">
        <p14:creationId xmlns:p14="http://schemas.microsoft.com/office/powerpoint/2010/main" val="47111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20;p46">
            <a:extLst>
              <a:ext uri="{FF2B5EF4-FFF2-40B4-BE49-F238E27FC236}">
                <a16:creationId xmlns:a16="http://schemas.microsoft.com/office/drawing/2014/main" id="{238A986D-99E6-487F-1164-FC96BCB7D3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133" t="17709" r="65278" b="19333"/>
          <a:stretch/>
        </p:blipFill>
        <p:spPr>
          <a:xfrm>
            <a:off x="11202633" y="170303"/>
            <a:ext cx="823467" cy="9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16;p46">
            <a:extLst>
              <a:ext uri="{FF2B5EF4-FFF2-40B4-BE49-F238E27FC236}">
                <a16:creationId xmlns:a16="http://schemas.microsoft.com/office/drawing/2014/main" id="{114AE04A-CC8A-8132-8633-0BC644F0E6CD}"/>
              </a:ext>
            </a:extLst>
          </p:cNvPr>
          <p:cNvSpPr txBox="1"/>
          <p:nvPr/>
        </p:nvSpPr>
        <p:spPr>
          <a:xfrm>
            <a:off x="283705" y="764450"/>
            <a:ext cx="10898139" cy="3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70000"/>
              </a:lnSpc>
              <a:buClr>
                <a:srgbClr val="FA0202"/>
              </a:buClr>
              <a:buSzPts val="3800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  <a:sym typeface="Poppins"/>
              </a:rPr>
              <a:t>Entenda o Art. 8º</a:t>
            </a:r>
            <a:endParaRPr sz="2400" b="1" dirty="0">
              <a:solidFill>
                <a:schemeClr val="accent1">
                  <a:lumMod val="75000"/>
                </a:schemeClr>
              </a:solidFill>
              <a:cs typeface="Poppins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9DE86E2-2113-272C-582F-A9ACCEEB133F}"/>
              </a:ext>
            </a:extLst>
          </p:cNvPr>
          <p:cNvGrpSpPr/>
          <p:nvPr/>
        </p:nvGrpSpPr>
        <p:grpSpPr>
          <a:xfrm>
            <a:off x="140985" y="1806213"/>
            <a:ext cx="5230395" cy="4099976"/>
            <a:chOff x="105739" y="1354659"/>
            <a:chExt cx="3922796" cy="307498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5396DAB-E8FA-0645-7B73-8188A86A3B16}"/>
                </a:ext>
              </a:extLst>
            </p:cNvPr>
            <p:cNvSpPr txBox="1"/>
            <p:nvPr/>
          </p:nvSpPr>
          <p:spPr>
            <a:xfrm>
              <a:off x="1986451" y="4151103"/>
              <a:ext cx="2042084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600" dirty="0">
                  <a:latin typeface="Poppins Light"/>
                  <a:cs typeface="Poppins Light"/>
                </a:rPr>
                <a:t>Unidade Fiocruz - PGD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793BB53-5108-ABD9-599A-15DB26A4D898}"/>
                </a:ext>
              </a:extLst>
            </p:cNvPr>
            <p:cNvSpPr/>
            <p:nvPr/>
          </p:nvSpPr>
          <p:spPr>
            <a:xfrm>
              <a:off x="105739" y="1354659"/>
              <a:ext cx="3790101" cy="2769948"/>
            </a:xfrm>
            <a:prstGeom prst="rect">
              <a:avLst/>
            </a:prstGeom>
            <a:solidFill>
              <a:srgbClr val="16E7CF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157491B-423F-E560-EDA0-2EE473DB8CD4}"/>
                </a:ext>
              </a:extLst>
            </p:cNvPr>
            <p:cNvSpPr/>
            <p:nvPr/>
          </p:nvSpPr>
          <p:spPr>
            <a:xfrm>
              <a:off x="1034972" y="1523371"/>
              <a:ext cx="2793507" cy="25330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AF5B49A-5342-4F0F-3E96-F54BAEBFB99E}"/>
                </a:ext>
              </a:extLst>
            </p:cNvPr>
            <p:cNvSpPr/>
            <p:nvPr/>
          </p:nvSpPr>
          <p:spPr>
            <a:xfrm>
              <a:off x="1925988" y="1955101"/>
              <a:ext cx="1874206" cy="16696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48719E6-3F47-EF13-EB41-2F4197B90777}"/>
                </a:ext>
              </a:extLst>
            </p:cNvPr>
            <p:cNvSpPr/>
            <p:nvPr/>
          </p:nvSpPr>
          <p:spPr>
            <a:xfrm>
              <a:off x="2797892" y="2336579"/>
              <a:ext cx="807086" cy="8061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0024224-ED75-9669-313B-D6C4D5B2801C}"/>
                </a:ext>
              </a:extLst>
            </p:cNvPr>
            <p:cNvSpPr txBox="1"/>
            <p:nvPr/>
          </p:nvSpPr>
          <p:spPr>
            <a:xfrm>
              <a:off x="2899493" y="2558724"/>
              <a:ext cx="700306" cy="2611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467" b="1" dirty="0">
                  <a:latin typeface="Poppins Light"/>
                  <a:cs typeface="Poppins Light"/>
                  <a:sym typeface="Poppins Light"/>
                </a:rPr>
                <a:t>Até 2%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C94DDE2-3F51-0743-07B8-804E18CAF221}"/>
                </a:ext>
              </a:extLst>
            </p:cNvPr>
            <p:cNvSpPr txBox="1"/>
            <p:nvPr/>
          </p:nvSpPr>
          <p:spPr>
            <a:xfrm>
              <a:off x="2114203" y="3043508"/>
              <a:ext cx="807086" cy="2611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467" b="1" dirty="0">
                  <a:latin typeface="Poppins Light"/>
                  <a:cs typeface="Poppins Light"/>
                  <a:sym typeface="Poppins Light"/>
                </a:rPr>
                <a:t>Até 10%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BADB45C-3660-5461-D77C-20203A38F23B}"/>
                </a:ext>
              </a:extLst>
            </p:cNvPr>
            <p:cNvSpPr txBox="1"/>
            <p:nvPr/>
          </p:nvSpPr>
          <p:spPr>
            <a:xfrm>
              <a:off x="1079447" y="2619809"/>
              <a:ext cx="807086" cy="2611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467" b="1" dirty="0">
                  <a:latin typeface="Poppins Light"/>
                  <a:cs typeface="Poppins Light"/>
                  <a:sym typeface="Poppins Light"/>
                </a:rPr>
                <a:t>Até 20%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B40485D-FBDE-2F3B-FDC1-893C74979BB2}"/>
                </a:ext>
              </a:extLst>
            </p:cNvPr>
            <p:cNvSpPr txBox="1"/>
            <p:nvPr/>
          </p:nvSpPr>
          <p:spPr>
            <a:xfrm>
              <a:off x="105739" y="1381528"/>
              <a:ext cx="1470816" cy="2611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467" b="1" dirty="0">
                  <a:latin typeface="Poppins Light"/>
                  <a:cs typeface="Poppins Light"/>
                  <a:sym typeface="Poppins Light"/>
                </a:rPr>
                <a:t>Ao menos 80%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811AAE99-43E2-B7B7-EE4D-959718856BFE}"/>
              </a:ext>
            </a:extLst>
          </p:cNvPr>
          <p:cNvGrpSpPr/>
          <p:nvPr/>
        </p:nvGrpSpPr>
        <p:grpSpPr>
          <a:xfrm>
            <a:off x="5397762" y="1852695"/>
            <a:ext cx="6794239" cy="3704604"/>
            <a:chOff x="4048321" y="1389521"/>
            <a:chExt cx="5095679" cy="2778453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1291B90-53DA-EEA9-F33F-3DD3F7E708B4}"/>
                </a:ext>
              </a:extLst>
            </p:cNvPr>
            <p:cNvSpPr txBox="1"/>
            <p:nvPr/>
          </p:nvSpPr>
          <p:spPr>
            <a:xfrm>
              <a:off x="4187109" y="1389521"/>
              <a:ext cx="4956891" cy="277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67" dirty="0">
                  <a:latin typeface="Poppins Light"/>
                  <a:cs typeface="Poppins Light"/>
                </a:rPr>
                <a:t>As modalidades presencial e de teletrabalho parcial devem representar </a:t>
              </a:r>
              <a:r>
                <a:rPr lang="pt-BR" sz="1467" b="1" u="sng" dirty="0">
                  <a:latin typeface="Poppins Light"/>
                  <a:cs typeface="Poppins Light"/>
                </a:rPr>
                <a:t>ao menos </a:t>
              </a:r>
              <a:r>
                <a:rPr lang="pt-BR" sz="1467" dirty="0">
                  <a:latin typeface="Poppins Light"/>
                  <a:cs typeface="Poppins Light"/>
                </a:rPr>
                <a:t>80% do total de participantes do PGD em cada unidade.</a:t>
              </a:r>
            </a:p>
            <a:p>
              <a:pPr marL="228594" indent="-228594" algn="just">
                <a:buFont typeface="Wingdings" panose="05000000000000000000" pitchFamily="2" charset="2"/>
                <a:buChar char="ü"/>
              </a:pPr>
              <a:endParaRPr lang="pt-BR" sz="1467" dirty="0">
                <a:latin typeface="Poppins Light"/>
                <a:cs typeface="Poppins Light"/>
              </a:endParaRPr>
            </a:p>
            <a:p>
              <a:pPr algn="just"/>
              <a:r>
                <a:rPr lang="pt-BR" sz="1467" dirty="0">
                  <a:latin typeface="Poppins Light"/>
                  <a:cs typeface="Poppins Light"/>
                </a:rPr>
                <a:t>Na modalidade de teletrabalho integral, considerando tanto os residentes no país quanto os residentes no exterior, será de </a:t>
              </a:r>
              <a:r>
                <a:rPr lang="pt-BR" sz="1467" b="1" u="sng" dirty="0">
                  <a:latin typeface="Poppins Light"/>
                  <a:cs typeface="Poppins Light"/>
                </a:rPr>
                <a:t>até</a:t>
              </a:r>
              <a:r>
                <a:rPr lang="pt-BR" sz="1467" dirty="0">
                  <a:latin typeface="Poppins Light"/>
                  <a:cs typeface="Poppins Light"/>
                </a:rPr>
                <a:t> 20% do total de participantes do PGD em cada unidade. </a:t>
              </a:r>
            </a:p>
            <a:p>
              <a:pPr marL="228594" indent="-228594" algn="just">
                <a:buFont typeface="Wingdings" panose="05000000000000000000" pitchFamily="2" charset="2"/>
                <a:buChar char="ü"/>
              </a:pPr>
              <a:endParaRPr lang="pt-BR" sz="1467" dirty="0">
                <a:latin typeface="Poppins Light"/>
                <a:cs typeface="Poppins Light"/>
              </a:endParaRPr>
            </a:p>
            <a:p>
              <a:pPr algn="just"/>
              <a:r>
                <a:rPr lang="pt-BR" sz="1467" dirty="0">
                  <a:latin typeface="Poppins Light"/>
                  <a:cs typeface="Poppins Light"/>
                </a:rPr>
                <a:t>Os participantes do PGD em teletrabalho integral residentes no exterior não poderão ultrapassar 10% do quantitativo total de participantes do PGD na unidade de acordo com os critérios previstos no art. 12º do Decreto nº 11.072, de 2022.</a:t>
              </a:r>
            </a:p>
            <a:p>
              <a:pPr marL="228594" indent="-228594" algn="just">
                <a:buFont typeface="Wingdings" panose="05000000000000000000" pitchFamily="2" charset="2"/>
                <a:buChar char="ü"/>
              </a:pPr>
              <a:endParaRPr lang="pt-BR" sz="1467" dirty="0">
                <a:latin typeface="Poppins Light"/>
                <a:cs typeface="Poppins Light"/>
              </a:endParaRPr>
            </a:p>
            <a:p>
              <a:pPr algn="just"/>
              <a:r>
                <a:rPr lang="pt-BR" sz="1467" dirty="0">
                  <a:latin typeface="Poppins Light"/>
                  <a:cs typeface="Poppins Light"/>
                </a:rPr>
                <a:t>Além dos previstos no referido Decreto, o teletrabalho com residência no exterior não poderá ultrapassar 2% do total de participantes do PGD da unidade instituidora.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57462E7-D9EE-8295-93C3-05CBEC779825}"/>
                </a:ext>
              </a:extLst>
            </p:cNvPr>
            <p:cNvSpPr/>
            <p:nvPr/>
          </p:nvSpPr>
          <p:spPr>
            <a:xfrm>
              <a:off x="4053139" y="1432653"/>
              <a:ext cx="153994" cy="203744"/>
            </a:xfrm>
            <a:prstGeom prst="ellipse">
              <a:avLst/>
            </a:prstGeom>
            <a:solidFill>
              <a:srgbClr val="16E7CF"/>
            </a:solidFill>
            <a:ln>
              <a:solidFill>
                <a:srgbClr val="16E7C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BF61533-D41B-93A0-D9F8-4467AD620E23}"/>
                </a:ext>
              </a:extLst>
            </p:cNvPr>
            <p:cNvSpPr/>
            <p:nvPr/>
          </p:nvSpPr>
          <p:spPr>
            <a:xfrm>
              <a:off x="4053139" y="2106429"/>
              <a:ext cx="153994" cy="203744"/>
            </a:xfrm>
            <a:prstGeom prst="ellipse">
              <a:avLst/>
            </a:prstGeom>
            <a:solidFill>
              <a:srgbClr val="4981B6"/>
            </a:solidFill>
            <a:ln>
              <a:solidFill>
                <a:srgbClr val="4981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26DC540-5C85-6A3F-350D-8C795C64BDFE}"/>
                </a:ext>
              </a:extLst>
            </p:cNvPr>
            <p:cNvSpPr/>
            <p:nvPr/>
          </p:nvSpPr>
          <p:spPr>
            <a:xfrm>
              <a:off x="4048321" y="2789905"/>
              <a:ext cx="153994" cy="203744"/>
            </a:xfrm>
            <a:prstGeom prst="ellipse">
              <a:avLst/>
            </a:prstGeom>
            <a:solidFill>
              <a:srgbClr val="4981B6"/>
            </a:solidFill>
            <a:ln>
              <a:solidFill>
                <a:srgbClr val="4981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2C5D89F-C8A7-8158-3839-7694159CD00D}"/>
                </a:ext>
              </a:extLst>
            </p:cNvPr>
            <p:cNvSpPr/>
            <p:nvPr/>
          </p:nvSpPr>
          <p:spPr>
            <a:xfrm>
              <a:off x="4053139" y="3640447"/>
              <a:ext cx="153994" cy="203744"/>
            </a:xfrm>
            <a:prstGeom prst="ellipse">
              <a:avLst/>
            </a:prstGeom>
            <a:solidFill>
              <a:srgbClr val="4981B6"/>
            </a:solidFill>
            <a:ln>
              <a:solidFill>
                <a:srgbClr val="4981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309045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3A9051-B8BD-807E-CB77-B6A205559ABF}"/>
              </a:ext>
            </a:extLst>
          </p:cNvPr>
          <p:cNvSpPr txBox="1"/>
          <p:nvPr/>
        </p:nvSpPr>
        <p:spPr>
          <a:xfrm>
            <a:off x="650683" y="1582340"/>
            <a:ext cx="105895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8º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quantitativo de agentes públicos nas modalidades presencial e de teletrabalho parcial deve representar ao menos 80% (oitenta por cento) do total de participantes do PGD em cada unidade.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total de agentes públicos na modalidade de teletrabalho integral, considerando tanto os residentes no país quanto os residentes no exterior, será de até 20% (vinte por cento) do total de participantes do PGD em cada unidade.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Os participantes do PGD em teletrabalho integral residentes no exterior não poderão ultrapassar 10% (dez por cento) do quantitativo total de participantes do PGD na unidade.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00"/>
                </a:highlight>
              </a:rPr>
              <a:t>No teletrabalho em regime de execução parcial, </a:t>
            </a:r>
            <a:r>
              <a:rPr lang="pt-BR" b="1" dirty="0">
                <a:highlight>
                  <a:srgbClr val="FFFF00"/>
                </a:highlight>
              </a:rPr>
              <a:t>a maior parte da carga horária semanal deve ser desenvolvida de forma presencial </a:t>
            </a:r>
            <a:r>
              <a:rPr lang="pt-BR" dirty="0"/>
              <a:t>em local determinado pela Fiocruz.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carga horária de atividades remotas somente poderá ser superior à carga horária presencial em casos excepcionais e temporários, com a devida justificativa registrada pela chefia imediata no TCR.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Nas equipes em teletrabalho parcial, </a:t>
            </a:r>
            <a:r>
              <a:rPr lang="pt-BR" dirty="0">
                <a:highlight>
                  <a:srgbClr val="FFFF00"/>
                </a:highlight>
              </a:rPr>
              <a:t>a distribuição da jornada dos participantes deve assegurar a preservação do </a:t>
            </a:r>
            <a:r>
              <a:rPr lang="pt-BR" b="1" dirty="0">
                <a:highlight>
                  <a:srgbClr val="FFFF00"/>
                </a:highlight>
              </a:rPr>
              <a:t>funcionamento presencial da área em </a:t>
            </a:r>
            <a:r>
              <a:rPr lang="pt-BR" dirty="0">
                <a:highlight>
                  <a:srgbClr val="FFFF00"/>
                </a:highlight>
              </a:rPr>
              <a:t>todos os dias da semana</a:t>
            </a:r>
            <a:r>
              <a:rPr lang="pt-BR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795014-F28D-06BA-F2DC-430AE8E4EB03}"/>
              </a:ext>
            </a:extLst>
          </p:cNvPr>
          <p:cNvSpPr txBox="1"/>
          <p:nvPr/>
        </p:nvSpPr>
        <p:spPr>
          <a:xfrm>
            <a:off x="650683" y="588665"/>
            <a:ext cx="4990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Disposições Gerais – Art. 8º</a:t>
            </a:r>
          </a:p>
        </p:txBody>
      </p:sp>
    </p:spTree>
    <p:extLst>
      <p:ext uri="{BB962C8B-B14F-4D97-AF65-F5344CB8AC3E}">
        <p14:creationId xmlns:p14="http://schemas.microsoft.com/office/powerpoint/2010/main" val="24309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Google Shape;316;p46">
            <a:extLst>
              <a:ext uri="{FF2B5EF4-FFF2-40B4-BE49-F238E27FC236}">
                <a16:creationId xmlns:a16="http://schemas.microsoft.com/office/drawing/2014/main" id="{635BD52E-2F5D-DC40-0889-E8E67447330E}"/>
              </a:ext>
            </a:extLst>
          </p:cNvPr>
          <p:cNvSpPr txBox="1"/>
          <p:nvPr/>
        </p:nvSpPr>
        <p:spPr>
          <a:xfrm>
            <a:off x="360337" y="197180"/>
            <a:ext cx="10898139" cy="3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70000"/>
              </a:lnSpc>
              <a:buClr>
                <a:srgbClr val="FA0202"/>
              </a:buClr>
              <a:buSzPts val="3800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  <a:sym typeface="Poppins"/>
              </a:rPr>
              <a:t>Condições e Diretrizes – Art. 11 ao 15</a:t>
            </a:r>
            <a:endParaRPr sz="2400" b="1" dirty="0">
              <a:solidFill>
                <a:schemeClr val="accent1">
                  <a:lumMod val="75000"/>
                </a:schemeClr>
              </a:solidFill>
              <a:cs typeface="Poppi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2912B-6F35-89B5-C4E7-B91A728C0A31}"/>
              </a:ext>
            </a:extLst>
          </p:cNvPr>
          <p:cNvSpPr txBox="1"/>
          <p:nvPr/>
        </p:nvSpPr>
        <p:spPr>
          <a:xfrm>
            <a:off x="360337" y="588665"/>
            <a:ext cx="107581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11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Atribuições do cargo e </a:t>
            </a:r>
            <a:r>
              <a:rPr lang="pt-BR" b="1" dirty="0"/>
              <a:t>respeito a jornada de trabalho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/>
              <a:t>Art. 12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 teletrabalho</a:t>
            </a:r>
            <a:r>
              <a:rPr lang="pt-BR" dirty="0"/>
              <a:t>, parcial ou integral, dependerá de acordo mútuo entre o agente público participante do PGD e sua chefia imediata, registrado no Termo de Ciência e Responsabilidade – TCR; e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xigirá que o agente público participante do PGD </a:t>
            </a:r>
            <a:r>
              <a:rPr lang="pt-P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permaneça disponível para contato, no período definido pela chefia imediata, dentro dos limites da jornada de trabalho do participante e observado o horário de funcionamento do órgão 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da unidade</a:t>
            </a:r>
            <a:r>
              <a:rPr lang="pt-BR" dirty="0"/>
              <a:t>. </a:t>
            </a:r>
            <a:r>
              <a:rPr lang="pt-BR" b="1" dirty="0">
                <a:highlight>
                  <a:srgbClr val="FFFF00"/>
                </a:highlight>
              </a:rPr>
              <a:t>O direito à desconexão </a:t>
            </a:r>
            <a:r>
              <a:rPr lang="pt-BR" dirty="0"/>
              <a:t>deve ser assegurado ao participante do PGD, evitando-se qualquer demanda fora do horário do expediente.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/>
              <a:t>Art. 14</a:t>
            </a:r>
            <a:r>
              <a:rPr lang="pt-BR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autorização para participação sob o regime de teletrabalho integral com residência no exterior será de competência da chefia da unidade instituidora respectiva e observará os termos do art. 12 do Decreto nº 11.072, de 2022.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/>
              <a:t>Art. 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A chefia da unidade instituidora poderá ainda adotar outros critérios para autorização do teletrabalho integral com residência no exterior </a:t>
            </a:r>
            <a:r>
              <a:rPr lang="pt-BR" dirty="0"/>
              <a:t>além daqueles previstos no referido art. 12 do Decreto nº 11.072, de 2022. §1º Na hipótese do caput do presente artigo, o quantitativo de agentes públicos autorizados a realizar teletrabalho com residência no exterior </a:t>
            </a:r>
            <a:r>
              <a:rPr lang="pt-BR" b="1" dirty="0">
                <a:highlight>
                  <a:srgbClr val="FFFF00"/>
                </a:highlight>
              </a:rPr>
              <a:t>não poderá ultrapassar 2% </a:t>
            </a:r>
            <a:r>
              <a:rPr lang="pt-BR" dirty="0"/>
              <a:t>(dois) do total de participantes do PGD da unidade instituidora</a:t>
            </a:r>
          </a:p>
        </p:txBody>
      </p:sp>
    </p:spTree>
    <p:extLst>
      <p:ext uri="{BB962C8B-B14F-4D97-AF65-F5344CB8AC3E}">
        <p14:creationId xmlns:p14="http://schemas.microsoft.com/office/powerpoint/2010/main" val="359185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Google Shape;316;p46">
            <a:extLst>
              <a:ext uri="{FF2B5EF4-FFF2-40B4-BE49-F238E27FC236}">
                <a16:creationId xmlns:a16="http://schemas.microsoft.com/office/drawing/2014/main" id="{635BD52E-2F5D-DC40-0889-E8E67447330E}"/>
              </a:ext>
            </a:extLst>
          </p:cNvPr>
          <p:cNvSpPr txBox="1"/>
          <p:nvPr/>
        </p:nvSpPr>
        <p:spPr>
          <a:xfrm>
            <a:off x="360337" y="197180"/>
            <a:ext cx="10898139" cy="3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70000"/>
              </a:lnSpc>
              <a:buClr>
                <a:srgbClr val="FA0202"/>
              </a:buClr>
              <a:buSzPts val="3800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  <a:sym typeface="Poppins"/>
              </a:rPr>
              <a:t>Condições e Diretrizes – Art. 11 ao 15</a:t>
            </a:r>
            <a:endParaRPr sz="2400" b="1" dirty="0">
              <a:solidFill>
                <a:schemeClr val="accent1">
                  <a:lumMod val="75000"/>
                </a:schemeClr>
              </a:solidFill>
              <a:cs typeface="Poppi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2912B-6F35-89B5-C4E7-B91A728C0A31}"/>
              </a:ext>
            </a:extLst>
          </p:cNvPr>
          <p:cNvSpPr txBox="1"/>
          <p:nvPr/>
        </p:nvSpPr>
        <p:spPr>
          <a:xfrm>
            <a:off x="360337" y="588665"/>
            <a:ext cx="10758106" cy="598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13. Priorizações para 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teletrabalho sob o regime</a:t>
            </a:r>
            <a:r>
              <a:rPr lang="pt-PT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execução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integral</a:t>
            </a:r>
          </a:p>
          <a:p>
            <a:pPr algn="just"/>
            <a:endParaRPr lang="pt-PT" b="1" spc="-2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portadores de deficiência 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que sejam pais ou responsáveis por dependentes na mesma condição;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com mobilidade reduzida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nos termos da Lei nº 10.098, de 19 de dezembro de 2000;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com horário especial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nos termos dos §§ 2º e 3º do art. 98 da Lei nº 8.112, de 11 de dezembro de 1990;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 e lactantes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recomendação da avaliação funcional de saúde da Coordenação de Saúde do Trabalhador (CST/Cogepe);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que possam aderir ao PGD em substituição aos afastamentos ou licenças no exterior, nos termos  art. 12º do Decreto n° 11.072, de 17 de maio de 2022;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que possam interromper a cessão para outros órgãos para aderir ao PGD Fiocruz;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alternativa aos servidores que atendam aos requisitos para remoção nos termos das alíneas "a" e "b" do inciso III do caput do art. 36º, da Lei nº 8.112, de 1990, e para concessão da licença por motivo de afastamento do cônjuge ou companheiro prevista no art. 84º da Lei nº 8.112, de 1990, desde que para o exercício de atividade compatível com o seu cargo e sem prejuízo para a Administração;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públicos selecionados para atuação em plataformas de gestão.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19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E866E0-4C6B-2847-F76A-0E386172A11B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da Presidência da Fiocruz – Art. 16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B7793E-06B9-8D00-3783-3713AC05E104}"/>
              </a:ext>
            </a:extLst>
          </p:cNvPr>
          <p:cNvSpPr txBox="1"/>
          <p:nvPr/>
        </p:nvSpPr>
        <p:spPr>
          <a:xfrm>
            <a:off x="435023" y="1738685"/>
            <a:ext cx="101582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Monitorar e avaliar os resultados do PGD na Fiocruz</a:t>
            </a:r>
            <a:r>
              <a:rPr lang="pt-BR" dirty="0"/>
              <a:t>, divulgando-os em sítio eletrônico oficial anualmente; </a:t>
            </a:r>
          </a:p>
          <a:p>
            <a:pPr marL="400050" indent="-400050" algn="just">
              <a:buAutoNum type="romanUcPeriod"/>
            </a:pPr>
            <a:r>
              <a:rPr lang="pt-BR" dirty="0"/>
              <a:t>Enviar os dados sobre o PGD, via Interface de Programação de Aplicativos - API, nos termos da IN SEGES-SGPRT /MGI Nº 24, de 28 de julho de 2023 e prestar informações sobre eles quando solicitados;</a:t>
            </a:r>
          </a:p>
          <a:p>
            <a:pPr marL="400050" indent="-400050" algn="just">
              <a:buAutoNum type="romanUcPeriod"/>
            </a:pPr>
            <a:r>
              <a:rPr lang="pt-BR" dirty="0"/>
              <a:t>Indicar, por meio de portaria, o representante da Fiocruz responsável por auxiliar o monitoramento disposto no inciso I do caput e compor a Rede PGD; </a:t>
            </a:r>
          </a:p>
          <a:p>
            <a:pPr marL="400050" indent="-400050" algn="just">
              <a:buAutoNum type="romanUcPeriod"/>
            </a:pPr>
            <a:r>
              <a:rPr lang="pt-BR" dirty="0"/>
              <a:t>Manter atualizado, junto ao Comitê Executivo do PGD – CPGD de que trata o art. 31 da IN SEGES-SGPRT /MGI Nº 24, de 28 de julho de 2023, os endereços dos sítios eletrônicos onde serão divulgados a presente portaria e os resultados obtidos com o PGD.</a:t>
            </a:r>
          </a:p>
        </p:txBody>
      </p:sp>
    </p:spTree>
    <p:extLst>
      <p:ext uri="{BB962C8B-B14F-4D97-AF65-F5344CB8AC3E}">
        <p14:creationId xmlns:p14="http://schemas.microsoft.com/office/powerpoint/2010/main" val="413970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4B9F02-05E9-72AF-0890-16D3F6BE099C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das Unidades Instituidoras – Art. 17  e 18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813BC2-3999-79B4-6006-F904768B673E}"/>
              </a:ext>
            </a:extLst>
          </p:cNvPr>
          <p:cNvSpPr txBox="1"/>
          <p:nvPr/>
        </p:nvSpPr>
        <p:spPr>
          <a:xfrm>
            <a:off x="435023" y="1680307"/>
            <a:ext cx="77391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17</a:t>
            </a:r>
          </a:p>
          <a:p>
            <a:pPr algn="just"/>
            <a:r>
              <a:rPr lang="pt-BR" dirty="0"/>
              <a:t>É de competência de cada </a:t>
            </a:r>
            <a:r>
              <a:rPr lang="pt-BR" b="1" dirty="0"/>
              <a:t>unidade instituidora </a:t>
            </a:r>
            <a:r>
              <a:rPr lang="pt-BR" dirty="0"/>
              <a:t>da Fiocruz, estabelecer </a:t>
            </a:r>
            <a:r>
              <a:rPr lang="pt-BR" b="1" dirty="0">
                <a:highlight>
                  <a:srgbClr val="FFFF00"/>
                </a:highlight>
              </a:rPr>
              <a:t>atos normativos próprios </a:t>
            </a:r>
            <a:r>
              <a:rPr lang="pt-BR" dirty="0"/>
              <a:t>que contemplem os critérios gerais estabelecidos nesta Portaria e defina, no mínimo, os seguintes aspectos: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O quantitativo de vagas, expresso em percentual, por modalidade, em relação ao total de agentes públicos da unidade, observados os parâmetros gerais descritos no art. 8º da presente portaria. </a:t>
            </a:r>
          </a:p>
          <a:p>
            <a:pPr marL="400050" indent="-400050" algn="just">
              <a:buAutoNum type="romanUcPeriod"/>
            </a:pPr>
            <a:r>
              <a:rPr lang="pt-BR" dirty="0"/>
              <a:t>Termo de Ciência e Responsabilidade do participante (Anexo I), complementado por itens específicos da unidade, se houver; </a:t>
            </a:r>
          </a:p>
          <a:p>
            <a:pPr marL="400050" indent="-400050" algn="just">
              <a:buAutoNum type="romanUcPeriod"/>
            </a:pPr>
            <a:r>
              <a:rPr lang="pt-BR" dirty="0"/>
              <a:t>Identificação e descrição das atividades vedadas ao programa na unidade, respeitados os parâmetros estabelecidos nesta presente portaria.</a:t>
            </a:r>
          </a:p>
          <a:p>
            <a:pPr marL="400050" indent="-400050" algn="just">
              <a:buAutoNum type="romanUcPeriod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07CF8E-D402-A852-D611-6F94FC5B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733" y="1712200"/>
            <a:ext cx="274358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60EAEE-162C-5C30-D9DA-AE3F7744DED1}"/>
              </a:ext>
            </a:extLst>
          </p:cNvPr>
          <p:cNvSpPr txBox="1"/>
          <p:nvPr/>
        </p:nvSpPr>
        <p:spPr>
          <a:xfrm>
            <a:off x="569342" y="1443841"/>
            <a:ext cx="103948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18</a:t>
            </a:r>
          </a:p>
          <a:p>
            <a:pPr algn="just"/>
            <a:r>
              <a:rPr lang="pt-BR" dirty="0"/>
              <a:t>Além da normatização de que trata o artigo anterior, compete ainda às chefias das </a:t>
            </a:r>
            <a:r>
              <a:rPr lang="pt-BR" b="1" dirty="0"/>
              <a:t>unidades instituidoras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Monitorar o PGD no âmbito da sua unidade</a:t>
            </a:r>
            <a:r>
              <a:rPr lang="pt-BR" dirty="0"/>
              <a:t>, buscando o alcance dos objetivos estabelecidos na presente portaria; </a:t>
            </a:r>
          </a:p>
          <a:p>
            <a:pPr marL="400050" indent="-400050" algn="just">
              <a:buAutoNum type="romanUcPeriod"/>
            </a:pPr>
            <a:r>
              <a:rPr lang="pt-BR" dirty="0"/>
              <a:t>Acompanhar a seleção dos participantes e o cumprimento das condições estabelecidas na presente portaria; </a:t>
            </a:r>
          </a:p>
          <a:p>
            <a:pPr marL="400050" indent="-400050" algn="just">
              <a:buAutoNum type="romanUcPeriod"/>
            </a:pPr>
            <a:r>
              <a:rPr lang="pt-BR" dirty="0"/>
              <a:t>Autorizar e definir os termos para o exercício do trabalho remoto em regime integral no exterior, observados os artigos 14 e 15 da presente portaria. </a:t>
            </a:r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Promover o alinhamento entre os planos de entregas das unidades de execução com o planejamento institucional</a:t>
            </a:r>
            <a:r>
              <a:rPr lang="pt-BR" dirty="0"/>
              <a:t>. </a:t>
            </a:r>
          </a:p>
          <a:p>
            <a:pPr marL="400050" indent="-400050" algn="just">
              <a:buAutoNum type="romanUcPeriod"/>
            </a:pPr>
            <a:r>
              <a:rPr lang="pt-BR" dirty="0"/>
              <a:t> Atuar como instância recursal máxima nos processos de que trata a presente portaria.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2EE7C6-127C-0CE5-2558-A9F2C40C4860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das Unidades Instituidoras – Art. 17  e 18</a:t>
            </a:r>
          </a:p>
        </p:txBody>
      </p:sp>
    </p:spTree>
    <p:extLst>
      <p:ext uri="{BB962C8B-B14F-4D97-AF65-F5344CB8AC3E}">
        <p14:creationId xmlns:p14="http://schemas.microsoft.com/office/powerpoint/2010/main" val="184995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640CA-3F4F-7915-F732-97BE394B3C18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das Unidades de Execução – Art. 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D9EAD-3510-2536-D2AF-038F663F0174}"/>
              </a:ext>
            </a:extLst>
          </p:cNvPr>
          <p:cNvSpPr txBox="1"/>
          <p:nvPr/>
        </p:nvSpPr>
        <p:spPr>
          <a:xfrm>
            <a:off x="435023" y="1582340"/>
            <a:ext cx="75357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Compete às chefias das </a:t>
            </a:r>
            <a:r>
              <a:rPr lang="pt-BR" b="1" dirty="0">
                <a:highlight>
                  <a:srgbClr val="FFFF00"/>
                </a:highlight>
              </a:rPr>
              <a:t>unidades de execução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Elaborar e monitorar a execução do </a:t>
            </a:r>
            <a:r>
              <a:rPr lang="pt-BR" b="1" dirty="0">
                <a:highlight>
                  <a:srgbClr val="FFFF00"/>
                </a:highlight>
              </a:rPr>
              <a:t>plano de entregas da unidade</a:t>
            </a:r>
            <a:r>
              <a:rPr lang="pt-BR" dirty="0"/>
              <a:t>;</a:t>
            </a:r>
          </a:p>
          <a:p>
            <a:pPr marL="400050" indent="-400050" algn="just">
              <a:buAutoNum type="romanUcPeriod"/>
            </a:pPr>
            <a:r>
              <a:rPr lang="pt-BR" dirty="0"/>
              <a:t>Selecionar os participantes, nos termos da presente portaria; </a:t>
            </a:r>
          </a:p>
          <a:p>
            <a:pPr marL="400050" indent="-400050" algn="just">
              <a:buAutoNum type="romanUcPeriod"/>
            </a:pPr>
            <a:r>
              <a:rPr lang="pt-BR" dirty="0"/>
              <a:t>Promover a integração e o engajamento dos membros da equipe em todas as modalidades e regimes adotados; </a:t>
            </a:r>
          </a:p>
          <a:p>
            <a:pPr marL="400050" indent="-400050" algn="just">
              <a:buAutoNum type="romanUcPeriod"/>
            </a:pPr>
            <a:r>
              <a:rPr lang="pt-BR" dirty="0"/>
              <a:t>Dar ciência à unidade de gestão de pessoas do seu órgão ou entidade quando não for possível se comunicar com o participante por meio dos canais previstos no TCR e outros meios de comunicação institucionais; </a:t>
            </a:r>
          </a:p>
          <a:p>
            <a:pPr marL="400050" indent="-400050" algn="just">
              <a:buAutoNum type="romanUcPeriod"/>
            </a:pPr>
            <a:r>
              <a:rPr lang="pt-BR" dirty="0"/>
              <a:t>Definir a disponibilidade dos participantes para serem contatados;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Desligar os participantes. Parágrafo único. As competências previstas no caput poderão ser delegadas à chefia imediata do participante, salvo a prevista no inciso I.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9D57E1-BBD9-23FD-405F-3CAA4D54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2" b="1641"/>
          <a:stretch/>
        </p:blipFill>
        <p:spPr>
          <a:xfrm>
            <a:off x="8594184" y="1649764"/>
            <a:ext cx="2953274" cy="37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4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D9BF11-4EA3-D86F-ACDF-96AECAB4AEC0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das Chefias Imediatas – Art. 20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45F4D7-C881-7B5D-4FA3-2A72E74257CC}"/>
              </a:ext>
            </a:extLst>
          </p:cNvPr>
          <p:cNvSpPr txBox="1"/>
          <p:nvPr/>
        </p:nvSpPr>
        <p:spPr>
          <a:xfrm>
            <a:off x="588752" y="1307798"/>
            <a:ext cx="108757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Compete ao </a:t>
            </a:r>
            <a:r>
              <a:rPr lang="pt-BR" b="1" dirty="0"/>
              <a:t>chefe imediato no PGD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Acompanhar a qualidade do trabalho e a adaptação dos participantes do PGD;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Manter contato permanente com os participantes do PGD</a:t>
            </a:r>
            <a:r>
              <a:rPr lang="pt-BR" b="1" dirty="0"/>
              <a:t> </a:t>
            </a:r>
            <a:r>
              <a:rPr lang="pt-BR" dirty="0"/>
              <a:t>para repassar orientações, estabelecer interlocuções e manifestar considerações sobre sua atuação;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Fomentar o trabalho colaborativo e criativo</a:t>
            </a:r>
            <a:r>
              <a:rPr lang="pt-BR" dirty="0"/>
              <a:t>, por meio da promoção de espaços virtuais e presenciais de interlocução e pactuação coletiva do trabalho;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00"/>
                </a:highlight>
              </a:rPr>
              <a:t>Aferir o </a:t>
            </a:r>
            <a:r>
              <a:rPr lang="pt-BR" b="1" dirty="0">
                <a:highlight>
                  <a:srgbClr val="FFFF00"/>
                </a:highlight>
              </a:rPr>
              <a:t>cumprimento do plano de trabalho</a:t>
            </a:r>
            <a:r>
              <a:rPr lang="pt-BR" dirty="0"/>
              <a:t>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Redefinir as metas do participante por necessidade do serviço, de forma pactuada, para implementação de melhorias e na hipótese de surgimento de demanda prioritária cujas atividades não tenham sido previamente acordadas;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Dar ciência ao dirigente da unidade sobre a evolução do PGD, dificuldades encontradas e quaisquer outras situações ocorridas, para fins de consolidação dos relatórios;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Registrar a evolução das atividades do programa de gestão nos relatórios;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Pactuar os termos e condições do TCR com o participante hierarquicamente subordinado e avaliar o seu plano de trabalho; </a:t>
            </a:r>
          </a:p>
          <a:p>
            <a:pPr marL="400050" indent="-400050" algn="just">
              <a:buFont typeface="Arial" panose="020B0604020202020204" pitchFamily="34" charset="0"/>
              <a:buChar char="•"/>
            </a:pPr>
            <a:r>
              <a:rPr lang="pt-BR" dirty="0"/>
              <a:t>Ajustar e repactuar o plano de trabalho e o TCR do participante subordinado sempre que necessário.</a:t>
            </a:r>
          </a:p>
        </p:txBody>
      </p:sp>
    </p:spTree>
    <p:extLst>
      <p:ext uri="{BB962C8B-B14F-4D97-AF65-F5344CB8AC3E}">
        <p14:creationId xmlns:p14="http://schemas.microsoft.com/office/powerpoint/2010/main" val="380862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FEFD26-7DE8-E810-4888-21886E7B150D}"/>
              </a:ext>
            </a:extLst>
          </p:cNvPr>
          <p:cNvSpPr txBox="1"/>
          <p:nvPr/>
        </p:nvSpPr>
        <p:spPr>
          <a:xfrm>
            <a:off x="387522" y="10324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Atribuições dos Participantes – Art. 21 ao 24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B4236C-3B5A-C234-966C-454AA9885752}"/>
              </a:ext>
            </a:extLst>
          </p:cNvPr>
          <p:cNvSpPr txBox="1"/>
          <p:nvPr/>
        </p:nvSpPr>
        <p:spPr>
          <a:xfrm>
            <a:off x="178777" y="634694"/>
            <a:ext cx="10875753" cy="591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Assinar o Termo de Ciência e Responsabilidade – TCR;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Cumprir o estabelecido pelo plano de trabalho</a:t>
            </a:r>
            <a:r>
              <a:rPr lang="pt-BR" dirty="0">
                <a:highlight>
                  <a:srgbClr val="FFFF00"/>
                </a:highlight>
              </a:rPr>
              <a:t>;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Consultar diariamente os canais de comunicação institucional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especialmente aqueles definidos com a chefia imediata no TCR;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Permanecer em disponibilidade constante por meio dos canais de comunicação institucionais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(ex. Teams) pelo período acordado com a chefia imediata no TCR, </a:t>
            </a:r>
            <a:r>
              <a:rPr lang="pt-PT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observado o limite da jornada de trabalho do participante </a:t>
            </a:r>
            <a:r>
              <a:rPr lang="pt-P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podendo extrapolar o horário de funcionamento da unidade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exceto se pactuado, de comum acordo, de forma diversa no TCR;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participante em teletrabalho, quando convocado, comparecerá presencialmente ao local definido, dentro do prazo (de no mínimo, 72 horas) estabelecido no TCR, observada a antecedência mínima disposta na presente portaria, desde que devidamente justificado pela chefia imediata.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Quando estiver em teletrabalho, caberá ao participante providenciar as estruturas física e tecnológica necessárias, mediante a utilização de equipamentos e mobiliários adequados e ergonômicos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§1º </a:t>
            </a:r>
            <a:r>
              <a:rPr lang="pt-BR" b="1" dirty="0">
                <a:highlight>
                  <a:srgbClr val="FFFF00"/>
                </a:highlight>
              </a:rPr>
              <a:t>De acordo com a conveniência, possibilidade e necessidade de cada unidade, poderá ser realizado o empréstimo de equipamentos e mobiliários </a:t>
            </a:r>
            <a:r>
              <a:rPr lang="pt-BR" dirty="0"/>
              <a:t>para os agentes públicos atuantes no PGD em regime de teletrabalho, não se constituindo essa possibilidade em direito do participante; </a:t>
            </a:r>
          </a:p>
          <a:p>
            <a:pPr algn="just"/>
            <a:r>
              <a:rPr lang="pt-BR" dirty="0"/>
              <a:t>§2º O participante que obtiver empréstimo de equipamento e/ou mobiliário deverá observar as normas institucionais acerca da matéria e assinar o termo formal que ateste a sua responsabilidade quanto à guarda, conservação e adequada utilização dos bens.</a:t>
            </a:r>
          </a:p>
        </p:txBody>
      </p:sp>
    </p:spTree>
    <p:extLst>
      <p:ext uri="{BB962C8B-B14F-4D97-AF65-F5344CB8AC3E}">
        <p14:creationId xmlns:p14="http://schemas.microsoft.com/office/powerpoint/2010/main" val="199392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74CC714-E1C3-96C3-F68D-C65575634D36}"/>
              </a:ext>
            </a:extLst>
          </p:cNvPr>
          <p:cNvSpPr txBox="1"/>
          <p:nvPr/>
        </p:nvSpPr>
        <p:spPr>
          <a:xfrm>
            <a:off x="1493448" y="6334780"/>
            <a:ext cx="9205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0" i="0" dirty="0">
                <a:effectLst/>
                <a:latin typeface="Helvetica Neue"/>
              </a:rPr>
              <a:t>Disponível em: </a:t>
            </a:r>
            <a:r>
              <a:rPr lang="pt-BR" sz="1400" b="0" i="0" dirty="0">
                <a:effectLst/>
                <a:latin typeface="Helvetica Neue"/>
                <a:hlinkClick r:id="rId3"/>
              </a:rPr>
              <a:t>https://portal.fiocruz.br/documento/portaria-da-presidencia-no-1015-atualizada?fb3d-page=14</a:t>
            </a:r>
            <a:endParaRPr lang="pt-BR" sz="1400" b="0" i="0" dirty="0">
              <a:effectLst/>
              <a:latin typeface="Helvetica Neue"/>
            </a:endParaRPr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17153B-3A26-E46F-568F-CE59758F9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967" y="112415"/>
            <a:ext cx="5203876" cy="61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0FD8F-710D-C069-9E07-9B8C834A3567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Ciclo do PGD Fiocruz – Art. 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D2DBB9-7180-A544-C4CD-3837CE3747A3}"/>
              </a:ext>
            </a:extLst>
          </p:cNvPr>
          <p:cNvSpPr txBox="1"/>
          <p:nvPr/>
        </p:nvSpPr>
        <p:spPr>
          <a:xfrm>
            <a:off x="435023" y="1582340"/>
            <a:ext cx="80462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ciclo de execução do PGD na Fiocruz será composto pelas seguintes fases: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Publicação do </a:t>
            </a:r>
            <a:r>
              <a:rPr lang="pt-BR" b="1" dirty="0">
                <a:highlight>
                  <a:srgbClr val="FFFF00"/>
                </a:highlight>
              </a:rPr>
              <a:t>ato normativo pelas unidades instituidoras</a:t>
            </a:r>
            <a:r>
              <a:rPr lang="pt-BR" b="1" dirty="0"/>
              <a:t> </a:t>
            </a:r>
            <a:r>
              <a:rPr lang="pt-BR" dirty="0"/>
              <a:t>da Fiocruz, observando-se o disposto na presente portaria; </a:t>
            </a:r>
          </a:p>
          <a:p>
            <a:pPr marL="400050" indent="-400050" algn="just">
              <a:buAutoNum type="romanUcPeriod"/>
            </a:pPr>
            <a:r>
              <a:rPr lang="pt-BR" dirty="0"/>
              <a:t>Elaboração e pactuação do </a:t>
            </a:r>
            <a:r>
              <a:rPr lang="pt-BR" b="1" dirty="0">
                <a:highlight>
                  <a:srgbClr val="FFFF00"/>
                </a:highlight>
              </a:rPr>
              <a:t>plano de entregas das unidades de execução </a:t>
            </a:r>
            <a:r>
              <a:rPr lang="pt-BR" dirty="0"/>
              <a:t>respectivas; </a:t>
            </a:r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Seleção dos participantes </a:t>
            </a:r>
            <a:r>
              <a:rPr lang="pt-BR" dirty="0"/>
              <a:t>e pactuação do </a:t>
            </a:r>
            <a:r>
              <a:rPr lang="pt-BR" b="1" dirty="0">
                <a:highlight>
                  <a:srgbClr val="FFFF00"/>
                </a:highlight>
              </a:rPr>
              <a:t>Termo de Ciência e Responsabilidade - TCR; </a:t>
            </a:r>
          </a:p>
          <a:p>
            <a:pPr marL="400050" indent="-400050" algn="just">
              <a:buAutoNum type="romanUcPeriod"/>
            </a:pPr>
            <a:r>
              <a:rPr lang="pt-BR" dirty="0"/>
              <a:t>Qualificação dos participantes, chefias e áreas de apoio à implantação do PGD; </a:t>
            </a:r>
          </a:p>
          <a:p>
            <a:pPr marL="400050" indent="-400050" algn="just">
              <a:buAutoNum type="romanUcPeriod"/>
            </a:pPr>
            <a:r>
              <a:rPr lang="pt-BR" dirty="0"/>
              <a:t>Elaboração e Pactuação dos planos de trabalho individuais; </a:t>
            </a:r>
          </a:p>
          <a:p>
            <a:pPr marL="400050" indent="-400050" algn="just">
              <a:buAutoNum type="romanUcPeriod"/>
            </a:pPr>
            <a:r>
              <a:rPr lang="pt-BR" dirty="0"/>
              <a:t>Execução e monitoramento dos planos de trabalho dos participantes; </a:t>
            </a:r>
          </a:p>
          <a:p>
            <a:pPr marL="400050" indent="-400050" algn="just">
              <a:buAutoNum type="romanUcPeriod"/>
            </a:pPr>
            <a:r>
              <a:rPr lang="pt-BR" dirty="0"/>
              <a:t>Avaliação dos planos de trabalho dos participantes;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Avaliação do plano de entregas da unidade de execução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C5FC30-47F8-6225-8FA4-D7D689F9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099" y="1670826"/>
            <a:ext cx="3097267" cy="35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06A3B9-01DA-AA93-9805-35CAF26E1ED4}"/>
              </a:ext>
            </a:extLst>
          </p:cNvPr>
          <p:cNvSpPr txBox="1"/>
          <p:nvPr/>
        </p:nvSpPr>
        <p:spPr>
          <a:xfrm>
            <a:off x="435023" y="561029"/>
            <a:ext cx="732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Ato Normativo das Unidade Instituidoras – Art. 26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6D5B13-0E8C-1BEE-6843-36674D4FB9FB}"/>
              </a:ext>
            </a:extLst>
          </p:cNvPr>
          <p:cNvSpPr txBox="1"/>
          <p:nvPr/>
        </p:nvSpPr>
        <p:spPr>
          <a:xfrm>
            <a:off x="435022" y="1758126"/>
            <a:ext cx="4885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Ato normativo das unidades instituidoras </a:t>
            </a:r>
            <a:r>
              <a:rPr lang="pt-BR" dirty="0"/>
              <a:t>deverá ser elaborado pelas autoridades máximas respectivas e deverá conter, como disciplina mínima, as matérias descritas no art.17 da presente portaria.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3CBD36-26C2-5F87-00C7-ECC45498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67" y="1064915"/>
            <a:ext cx="5449628" cy="5387788"/>
          </a:xfrm>
          <a:prstGeom prst="rect">
            <a:avLst/>
          </a:prstGeom>
          <a:ln>
            <a:solidFill>
              <a:srgbClr val="2F5597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B6EE2F-B536-0EDE-F19F-953839CABE1E}"/>
              </a:ext>
            </a:extLst>
          </p:cNvPr>
          <p:cNvSpPr txBox="1"/>
          <p:nvPr/>
        </p:nvSpPr>
        <p:spPr>
          <a:xfrm>
            <a:off x="1743361" y="4495568"/>
            <a:ext cx="2871771" cy="3693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Modelo de Ato Normativo</a:t>
            </a:r>
          </a:p>
        </p:txBody>
      </p:sp>
      <p:pic>
        <p:nvPicPr>
          <p:cNvPr id="12" name="Gráfico 11" descr="Seta de linha: curva no sentido anti-horário estrutura de tópicos">
            <a:extLst>
              <a:ext uri="{FF2B5EF4-FFF2-40B4-BE49-F238E27FC236}">
                <a16:creationId xmlns:a16="http://schemas.microsoft.com/office/drawing/2014/main" id="{90D2E946-38F9-FA4C-2C82-7E55B24C1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98419">
            <a:off x="4310504" y="4045180"/>
            <a:ext cx="1791669" cy="17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C1724F-B5BA-6BF7-BD22-9B7324CF69F2}"/>
              </a:ext>
            </a:extLst>
          </p:cNvPr>
          <p:cNvSpPr txBox="1"/>
          <p:nvPr/>
        </p:nvSpPr>
        <p:spPr>
          <a:xfrm>
            <a:off x="435023" y="561029"/>
            <a:ext cx="9649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Elaboração e Pactuação do Plano de Entregas da Unidade de Execução – Art. 27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35F573-94D4-6C25-83F6-A83F3BD20195}"/>
              </a:ext>
            </a:extLst>
          </p:cNvPr>
          <p:cNvSpPr txBox="1"/>
          <p:nvPr/>
        </p:nvSpPr>
        <p:spPr>
          <a:xfrm>
            <a:off x="435023" y="1738685"/>
            <a:ext cx="108051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unidades de execução de cada unidade instituidora da Fiocruz deverão elaborar plano de entregas contendo, no mínimo: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A data de início e a de término, com </a:t>
            </a:r>
            <a:r>
              <a:rPr lang="pt-BR" b="1" dirty="0"/>
              <a:t>duração máxima de um ano</a:t>
            </a:r>
            <a:r>
              <a:rPr lang="pt-BR" dirty="0"/>
              <a:t>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As entregas da unidade de execução com suas respectivas </a:t>
            </a:r>
            <a:r>
              <a:rPr lang="pt-BR" b="1" dirty="0"/>
              <a:t>metas, prazos, demandantes e destinatários</a:t>
            </a:r>
            <a:r>
              <a:rPr lang="pt-BR" dirty="0"/>
              <a:t>. </a:t>
            </a:r>
          </a:p>
          <a:p>
            <a:pPr marL="400050" indent="-400050" algn="just">
              <a:buAutoNum type="romanUcPeriod"/>
            </a:pPr>
            <a:endParaRPr lang="pt-BR" dirty="0"/>
          </a:p>
          <a:p>
            <a:pPr algn="just"/>
            <a:r>
              <a:rPr lang="pt-BR" dirty="0"/>
              <a:t>§1º O plano de entregas da unidade executora deverá ser aprovado pela chefia da unidade instituidora a que se encontra vinculada, a qual deverá ser informada sempre que houver qualquer ajuste. </a:t>
            </a:r>
          </a:p>
          <a:p>
            <a:pPr algn="just"/>
            <a:r>
              <a:rPr lang="pt-BR" dirty="0"/>
              <a:t>§2º Os planos de trabalho dos participantes afetados por ajustes no plano de entregas deverão ser repactuados. §3º A aprovação do plano de entregas e a comunicação sobre eventuais ajustes, de que trata o § 1º, não se aplicam à unidade instituidora respectiva.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AC3EC5-FC71-AFCB-8592-9CACFD7B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70" y="4688430"/>
            <a:ext cx="4821382" cy="18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2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C02594-5E0C-C00A-BBDC-DA857E990D0F}"/>
              </a:ext>
            </a:extLst>
          </p:cNvPr>
          <p:cNvSpPr txBox="1"/>
          <p:nvPr/>
        </p:nvSpPr>
        <p:spPr>
          <a:xfrm>
            <a:off x="435023" y="561029"/>
            <a:ext cx="838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Seleção dos Participantes e Pactuação do TCR – Art. 28 a 31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EAD82E-1C24-7D14-27D8-4FBC8E43CCE5}"/>
              </a:ext>
            </a:extLst>
          </p:cNvPr>
          <p:cNvSpPr txBox="1"/>
          <p:nvPr/>
        </p:nvSpPr>
        <p:spPr>
          <a:xfrm>
            <a:off x="435022" y="1808345"/>
            <a:ext cx="100288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28 </a:t>
            </a:r>
          </a:p>
          <a:p>
            <a:pPr algn="just"/>
            <a:r>
              <a:rPr lang="pt-BR" dirty="0"/>
              <a:t>A seleção dos participantes do PGD se dará de modo impessoal, com base nas atividades a serem desempenhadas, no perfil e na experiência dos interessados.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29</a:t>
            </a:r>
          </a:p>
          <a:p>
            <a:pPr algn="just"/>
            <a:r>
              <a:rPr lang="pt-BR" dirty="0"/>
              <a:t>A seleção considerará a natureza do trabalho e as competências dos interessados. </a:t>
            </a:r>
          </a:p>
          <a:p>
            <a:pPr algn="just"/>
            <a:endParaRPr lang="pt-BR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Recomendação: seleção em fluxo contínuo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D43B699-3B61-4816-8D10-2A36B6F38E94}"/>
              </a:ext>
            </a:extLst>
          </p:cNvPr>
          <p:cNvGrpSpPr/>
          <p:nvPr/>
        </p:nvGrpSpPr>
        <p:grpSpPr>
          <a:xfrm>
            <a:off x="4724400" y="4200878"/>
            <a:ext cx="3002870" cy="1806523"/>
            <a:chOff x="4724400" y="4200878"/>
            <a:chExt cx="3002870" cy="1806523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7535D89-E00E-5DD6-20B5-19821C5D48A1}"/>
                </a:ext>
              </a:extLst>
            </p:cNvPr>
            <p:cNvGrpSpPr/>
            <p:nvPr/>
          </p:nvGrpSpPr>
          <p:grpSpPr>
            <a:xfrm>
              <a:off x="4724400" y="4906637"/>
              <a:ext cx="2743200" cy="1100764"/>
              <a:chOff x="8119393" y="5363838"/>
              <a:chExt cx="2743200" cy="1100764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805C46B0-30CC-8B50-521E-60EF69AC7801}"/>
                  </a:ext>
                </a:extLst>
              </p:cNvPr>
              <p:cNvSpPr/>
              <p:nvPr/>
            </p:nvSpPr>
            <p:spPr>
              <a:xfrm>
                <a:off x="8119393" y="5363838"/>
                <a:ext cx="2736510" cy="1100764"/>
              </a:xfrm>
              <a:prstGeom prst="ellipse">
                <a:avLst/>
              </a:prstGeom>
              <a:solidFill>
                <a:srgbClr val="4981B6"/>
              </a:solidFill>
              <a:ln>
                <a:solidFill>
                  <a:srgbClr val="4981B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4981B6"/>
                  </a:solidFill>
                </a:endParaRPr>
              </a:p>
            </p:txBody>
          </p:sp>
          <p:pic>
            <p:nvPicPr>
              <p:cNvPr id="10" name="Gráfico 9" descr="Grupo com preenchimento sólido">
                <a:extLst>
                  <a:ext uri="{FF2B5EF4-FFF2-40B4-BE49-F238E27FC236}">
                    <a16:creationId xmlns:a16="http://schemas.microsoft.com/office/drawing/2014/main" id="{18C5BDED-4023-7B3A-5384-D673AE62B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33793" y="555020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áfico 10" descr="Grupo estrutura de tópicos">
                <a:extLst>
                  <a:ext uri="{FF2B5EF4-FFF2-40B4-BE49-F238E27FC236}">
                    <a16:creationId xmlns:a16="http://schemas.microsoft.com/office/drawing/2014/main" id="{187AD44F-EF37-FA9C-96F1-1ABEEF1C0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19393" y="555020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áfico 11" descr="Grupo estrutura de tópicos">
                <a:extLst>
                  <a:ext uri="{FF2B5EF4-FFF2-40B4-BE49-F238E27FC236}">
                    <a16:creationId xmlns:a16="http://schemas.microsoft.com/office/drawing/2014/main" id="{9BF1C603-9F19-A217-63E8-0D3A53884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48193" y="5550202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4" name="Gráfico 13" descr="Marca de seleção com preenchimento sólido">
              <a:extLst>
                <a:ext uri="{FF2B5EF4-FFF2-40B4-BE49-F238E27FC236}">
                  <a16:creationId xmlns:a16="http://schemas.microsoft.com/office/drawing/2014/main" id="{555A1278-F937-3114-1406-7CF0D741F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12870" y="420087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6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D0E8E9-114E-2A13-0CFB-B9D5F319FC2D}"/>
              </a:ext>
            </a:extLst>
          </p:cNvPr>
          <p:cNvSpPr txBox="1"/>
          <p:nvPr/>
        </p:nvSpPr>
        <p:spPr>
          <a:xfrm>
            <a:off x="588752" y="1064915"/>
            <a:ext cx="101856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31</a:t>
            </a:r>
          </a:p>
          <a:p>
            <a:pPr algn="just"/>
            <a:r>
              <a:rPr lang="pt-BR" b="1" dirty="0"/>
              <a:t>O TCR </a:t>
            </a:r>
            <a:r>
              <a:rPr lang="pt-BR" dirty="0"/>
              <a:t>será pactuado entre o participante e a chefia da unidade de execução, contendo, no mínimo: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As responsabilidades do participante;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A modalidade e o regime de execução </a:t>
            </a:r>
            <a:r>
              <a:rPr lang="pt-BR" dirty="0"/>
              <a:t>ao qual estará submetido; </a:t>
            </a:r>
          </a:p>
          <a:p>
            <a:pPr marL="400050" indent="-400050" algn="just">
              <a:buAutoNum type="romanUcPeriod"/>
            </a:pPr>
            <a:r>
              <a:rPr lang="pt-BR" dirty="0"/>
              <a:t>O prazo de antecedência para convocação presencial, quando necessário; </a:t>
            </a:r>
          </a:p>
          <a:p>
            <a:pPr marL="400050" indent="-400050" algn="just">
              <a:buAutoNum type="romanUcPeriod"/>
            </a:pPr>
            <a:r>
              <a:rPr lang="pt-BR" dirty="0"/>
              <a:t>O(s) canal(</a:t>
            </a:r>
            <a:r>
              <a:rPr lang="pt-BR" dirty="0" err="1"/>
              <a:t>is</a:t>
            </a:r>
            <a:r>
              <a:rPr lang="pt-BR" dirty="0"/>
              <a:t>) de comunicação usado(s) pela equipe; </a:t>
            </a:r>
          </a:p>
          <a:p>
            <a:pPr marL="400050" indent="-400050" algn="just">
              <a:buAutoNum type="romanUcPeriod"/>
            </a:pPr>
            <a:r>
              <a:rPr lang="pt-BR" dirty="0"/>
              <a:t>A manifestação de ciência do participante de que: </a:t>
            </a:r>
          </a:p>
          <a:p>
            <a:pPr marL="342900" indent="-342900" algn="just">
              <a:buAutoNum type="alphaLcParenR"/>
            </a:pPr>
            <a:r>
              <a:rPr lang="pt-BR" dirty="0"/>
              <a:t>As instalações e equipamentos a serem utilizados deverão seguir as orientações de ergonomia e segurança no trabalho, estabelecidas pelo órgão ou entidade; </a:t>
            </a:r>
          </a:p>
          <a:p>
            <a:pPr marL="342900" indent="-342900" algn="just">
              <a:buAutoNum type="alphaLcParenR"/>
            </a:pPr>
            <a:r>
              <a:rPr lang="pt-BR" dirty="0"/>
              <a:t>A participação no PGD não constitui direito adquirido; e </a:t>
            </a:r>
          </a:p>
          <a:p>
            <a:pPr marL="342900" indent="-342900" algn="just">
              <a:buAutoNum type="alphaLcParenR"/>
            </a:pPr>
            <a:r>
              <a:rPr lang="pt-BR" dirty="0"/>
              <a:t>Deve custear a estrutura necessária, física e tecnológica, para o desempenho do teletrabalho, ressalvada orientação ou determinação em contrário. </a:t>
            </a:r>
          </a:p>
          <a:p>
            <a:pPr marL="342900" indent="-342900" algn="just">
              <a:buAutoNum type="alphaLcParenR"/>
            </a:pPr>
            <a:endParaRPr lang="pt-BR" dirty="0"/>
          </a:p>
          <a:p>
            <a:pPr algn="just"/>
            <a:r>
              <a:rPr lang="pt-BR" dirty="0"/>
              <a:t>Parágrafo único. As alterações nas condições firmadas no TCR ensejam a pactuação de um novo termo e podem ser realizadas para implementação de melhorias a qualquer tempo.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Observações:</a:t>
            </a:r>
            <a:r>
              <a:rPr lang="pt-BR" dirty="0"/>
              <a:t> dias da semana em trabalho remoto, meios de comunicação, empréstimo equipamentos etc.</a:t>
            </a:r>
          </a:p>
        </p:txBody>
      </p:sp>
    </p:spTree>
    <p:extLst>
      <p:ext uri="{BB962C8B-B14F-4D97-AF65-F5344CB8AC3E}">
        <p14:creationId xmlns:p14="http://schemas.microsoft.com/office/powerpoint/2010/main" val="424520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9F513C-136D-9EA9-276A-994012D56AD3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Anexo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E3B01B-5D5D-60A4-0A26-A67EF2012984}"/>
              </a:ext>
            </a:extLst>
          </p:cNvPr>
          <p:cNvSpPr txBox="1"/>
          <p:nvPr/>
        </p:nvSpPr>
        <p:spPr>
          <a:xfrm>
            <a:off x="435022" y="1265577"/>
            <a:ext cx="4434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 – Termo de Ciência e Responsabilidade (TCR) - SEI (3232757)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910457-4DDE-CA62-F4E4-F2454CF3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12" y="596781"/>
            <a:ext cx="6236896" cy="5700190"/>
          </a:xfrm>
          <a:prstGeom prst="rect">
            <a:avLst/>
          </a:prstGeom>
        </p:spPr>
      </p:pic>
      <p:pic>
        <p:nvPicPr>
          <p:cNvPr id="10" name="Gráfico 9" descr="Contrato estrutura de tópicos">
            <a:extLst>
              <a:ext uri="{FF2B5EF4-FFF2-40B4-BE49-F238E27FC236}">
                <a16:creationId xmlns:a16="http://schemas.microsoft.com/office/drawing/2014/main" id="{A43D05AC-7450-7899-180D-6078CB743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6101" y="2449931"/>
            <a:ext cx="1653308" cy="222251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4D8040-BC66-24C6-3FF5-895DAA03D8B2}"/>
              </a:ext>
            </a:extLst>
          </p:cNvPr>
          <p:cNvSpPr txBox="1"/>
          <p:nvPr/>
        </p:nvSpPr>
        <p:spPr>
          <a:xfrm>
            <a:off x="577709" y="5103709"/>
            <a:ext cx="414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Disponível em:</a:t>
            </a:r>
            <a:r>
              <a:rPr lang="pt-BR" sz="12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12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 de Ciência e Responsabilidade - Fundação Oswaldo Cruz (Fiocruz): Ciência e tecnologia em saúde para a população brasileira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2674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C4860F-22E7-F205-72B4-BBA79A6CC201}"/>
              </a:ext>
            </a:extLst>
          </p:cNvPr>
          <p:cNvSpPr txBox="1"/>
          <p:nvPr/>
        </p:nvSpPr>
        <p:spPr>
          <a:xfrm>
            <a:off x="435022" y="561029"/>
            <a:ext cx="9882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Elaboração e Pactuação dos Planos de Trabalho dos Participantes – Art. 33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80CC9F-8C6A-CBCD-5BBA-771B56047180}"/>
              </a:ext>
            </a:extLst>
          </p:cNvPr>
          <p:cNvSpPr txBox="1"/>
          <p:nvPr/>
        </p:nvSpPr>
        <p:spPr>
          <a:xfrm>
            <a:off x="426618" y="1733925"/>
            <a:ext cx="110151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agente público selecionado para o PGD Fiocruz deverá pactuar com sua chefia imediata o plano de trabalho que contribuirá direta ou indiretamente para o plano de entregas e conterá: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A data de início e a de término do plano de trabalho;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A distribuição da carga horária disponível no período</a:t>
            </a:r>
            <a:r>
              <a:rPr lang="pt-BR" dirty="0"/>
              <a:t>, identificando-se o percentual destinado à realização de trabalhos: </a:t>
            </a:r>
          </a:p>
          <a:p>
            <a:pPr marL="342900" indent="-342900" algn="just">
              <a:buAutoNum type="alphaLcParenR"/>
            </a:pPr>
            <a:r>
              <a:rPr lang="pt-BR" b="1" dirty="0">
                <a:highlight>
                  <a:srgbClr val="FFFF00"/>
                </a:highlight>
              </a:rPr>
              <a:t>Vinculados a entregas da própria unidade</a:t>
            </a:r>
            <a:r>
              <a:rPr lang="pt-BR" dirty="0"/>
              <a:t>; </a:t>
            </a:r>
          </a:p>
          <a:p>
            <a:pPr marL="342900" indent="-342900" algn="just">
              <a:buAutoNum type="alphaLcParenR"/>
            </a:pPr>
            <a:r>
              <a:rPr lang="pt-BR" b="1" dirty="0">
                <a:highlight>
                  <a:srgbClr val="FFFF00"/>
                </a:highlight>
              </a:rPr>
              <a:t>Não vinculados diretamente a entregas da própria unidade</a:t>
            </a:r>
            <a:r>
              <a:rPr lang="pt-BR" dirty="0"/>
              <a:t>, mas necessários ao adequado funcionamento administrativo ou à gestão de equipes e entregas; e </a:t>
            </a:r>
          </a:p>
          <a:p>
            <a:pPr marL="342900" indent="-342900" algn="just">
              <a:buAutoNum type="alphaLcParenR"/>
            </a:pPr>
            <a:r>
              <a:rPr lang="pt-BR" b="1" dirty="0">
                <a:highlight>
                  <a:srgbClr val="FFFF00"/>
                </a:highlight>
              </a:rPr>
              <a:t>Vinculados a entregas de outras unidades</a:t>
            </a:r>
            <a:r>
              <a:rPr lang="pt-BR" dirty="0"/>
              <a:t>, órgãos ou entidades diversas; </a:t>
            </a:r>
          </a:p>
        </p:txBody>
      </p:sp>
    </p:spTree>
    <p:extLst>
      <p:ext uri="{BB962C8B-B14F-4D97-AF65-F5344CB8AC3E}">
        <p14:creationId xmlns:p14="http://schemas.microsoft.com/office/powerpoint/2010/main" val="136548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88881E-E156-5003-7382-3A652965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F3127F-1F3A-7F7F-BC13-D19BADE83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4" y="1342274"/>
            <a:ext cx="4860465" cy="28060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F427E1-B17C-937B-470B-D8BCF5075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05" y="4629368"/>
            <a:ext cx="5085301" cy="9647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0DAE2B-CD9D-76A8-9E55-5CB7C0FC7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81175"/>
            <a:ext cx="5772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14D745-F592-7586-911E-B6C97D805CDF}"/>
              </a:ext>
            </a:extLst>
          </p:cNvPr>
          <p:cNvSpPr txBox="1"/>
          <p:nvPr/>
        </p:nvSpPr>
        <p:spPr>
          <a:xfrm>
            <a:off x="650684" y="1157262"/>
            <a:ext cx="104120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endParaRPr lang="pt-BR" dirty="0"/>
          </a:p>
          <a:p>
            <a:pPr algn="just"/>
            <a:r>
              <a:rPr lang="pt-BR" dirty="0"/>
              <a:t>III. A descrição dos trabalhos a serem realizados pelo participante nos moldes do inciso II do caput; e </a:t>
            </a:r>
          </a:p>
          <a:p>
            <a:pPr algn="just"/>
            <a:r>
              <a:rPr lang="pt-BR" dirty="0"/>
              <a:t>IV. Os critérios que serão utilizados pela chefia imediata para avaliação do plano de trabalho do participante.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§1º O somatório dos percentuais previstos no inciso II do caput corresponderá à carga horária disponível para o período. </a:t>
            </a:r>
          </a:p>
          <a:p>
            <a:pPr algn="just"/>
            <a:r>
              <a:rPr lang="pt-BR" dirty="0"/>
              <a:t>§2º </a:t>
            </a:r>
            <a:r>
              <a:rPr lang="pt-BR" b="1" dirty="0">
                <a:highlight>
                  <a:srgbClr val="FFFF00"/>
                </a:highlight>
              </a:rPr>
              <a:t>Os planos de trabalho deverão, preferencialmente, ser desenvolvidos para períodos não menores que 1 (um) mês e não maiores que 3 (três) meses para a sua execução</a:t>
            </a:r>
            <a:r>
              <a:rPr lang="pt-BR" dirty="0">
                <a:highlight>
                  <a:srgbClr val="FFFF00"/>
                </a:highlight>
              </a:rPr>
              <a:t>. </a:t>
            </a:r>
          </a:p>
          <a:p>
            <a:pPr algn="just"/>
            <a:r>
              <a:rPr lang="pt-BR" dirty="0"/>
              <a:t>§3º Nas situações excepcionais, em que se fizer necessária a pactuação por prazo superior a 3 (três) meses, o plano de trabalho terá até, no máximo, 6 (seis) meses de duração. </a:t>
            </a:r>
          </a:p>
          <a:p>
            <a:pPr algn="just"/>
            <a:r>
              <a:rPr lang="pt-BR" dirty="0"/>
              <a:t>§4º A situação prevista na alínea c do inciso II do caput: </a:t>
            </a:r>
          </a:p>
          <a:p>
            <a:pPr marL="400050" indent="-400050" algn="just">
              <a:buAutoNum type="romanUcPeriod"/>
            </a:pPr>
            <a:r>
              <a:rPr lang="pt-BR" dirty="0"/>
              <a:t>Não configura alteração da unidade de exercício do participante; </a:t>
            </a:r>
          </a:p>
          <a:p>
            <a:pPr marL="400050" indent="-400050" algn="just">
              <a:buAutoNum type="romanUcPeriod"/>
            </a:pPr>
            <a:r>
              <a:rPr lang="pt-BR" dirty="0"/>
              <a:t>Requer que os trabalhos realizados sejam reportados à chefia imediata do participante;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É possível ser utilizada para a composição de times volantes. </a:t>
            </a:r>
          </a:p>
        </p:txBody>
      </p:sp>
    </p:spTree>
    <p:extLst>
      <p:ext uri="{BB962C8B-B14F-4D97-AF65-F5344CB8AC3E}">
        <p14:creationId xmlns:p14="http://schemas.microsoft.com/office/powerpoint/2010/main" val="58418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67204A-4278-5795-77CC-477ACCD55DEA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Execução e monitoramento dos Planos de Trabalho dos Participantes – Art. 34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D362A-55F6-6405-3509-316FB91956DA}"/>
              </a:ext>
            </a:extLst>
          </p:cNvPr>
          <p:cNvSpPr txBox="1"/>
          <p:nvPr/>
        </p:nvSpPr>
        <p:spPr>
          <a:xfrm>
            <a:off x="435022" y="1350019"/>
            <a:ext cx="106240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Ao longo da execução do plano de trabalho, o participante registrará no sistema disponibilizado pela Fiocruz: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A descrição dos trabalhos realizados</a:t>
            </a:r>
            <a:r>
              <a:rPr lang="pt-BR" dirty="0"/>
              <a:t>; e </a:t>
            </a:r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As ocorrências </a:t>
            </a:r>
            <a:r>
              <a:rPr lang="pt-BR" dirty="0"/>
              <a:t>que possam impactar o que foi inicialmente pactuado. </a:t>
            </a:r>
          </a:p>
          <a:p>
            <a:pPr algn="just"/>
            <a:r>
              <a:rPr lang="pt-BR" dirty="0"/>
              <a:t>§1º </a:t>
            </a:r>
            <a:r>
              <a:rPr lang="pt-BR" b="1" dirty="0">
                <a:highlight>
                  <a:srgbClr val="FFFF00"/>
                </a:highlight>
              </a:rPr>
              <a:t>O registro de que trata o caput deverá ser realizado mensalmente</a:t>
            </a:r>
            <a:r>
              <a:rPr lang="pt-BR" dirty="0"/>
              <a:t>, até o décimo dia do mês subsequente. §2º O plano de trabalho do participante será monitorado pela chefia imediata, podendo haver ajustes e repactuação a qualquer momento. </a:t>
            </a:r>
          </a:p>
          <a:p>
            <a:pPr algn="just"/>
            <a:r>
              <a:rPr lang="pt-BR" dirty="0"/>
              <a:t>§3º A critério da chefia imediata, o TCR poderá ser ajustado para atender às condições necessárias para melhor execução do plano de trabalho.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926F73C-04D4-CCA7-A338-672D252787E4}"/>
              </a:ext>
            </a:extLst>
          </p:cNvPr>
          <p:cNvGrpSpPr/>
          <p:nvPr/>
        </p:nvGrpSpPr>
        <p:grpSpPr>
          <a:xfrm>
            <a:off x="1450690" y="4181071"/>
            <a:ext cx="8642612" cy="2400573"/>
            <a:chOff x="1295415" y="4077554"/>
            <a:chExt cx="8642612" cy="2400573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DD1C95B-208B-EC81-6D18-844D8DF8E1CC}"/>
                </a:ext>
              </a:extLst>
            </p:cNvPr>
            <p:cNvGrpSpPr/>
            <p:nvPr/>
          </p:nvGrpSpPr>
          <p:grpSpPr>
            <a:xfrm>
              <a:off x="1295415" y="4121197"/>
              <a:ext cx="4144208" cy="2356930"/>
              <a:chOff x="3236359" y="896644"/>
              <a:chExt cx="2844656" cy="1860459"/>
            </a:xfrm>
          </p:grpSpPr>
          <p:pic>
            <p:nvPicPr>
              <p:cNvPr id="8" name="Imagem 7" descr="Linha do tempo&#10;&#10;Descrição gerada automaticamente">
                <a:extLst>
                  <a:ext uri="{FF2B5EF4-FFF2-40B4-BE49-F238E27FC236}">
                    <a16:creationId xmlns:a16="http://schemas.microsoft.com/office/drawing/2014/main" id="{E1AC137A-B5A0-EB34-7F51-016AC891C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7255" y="896644"/>
                <a:ext cx="2319392" cy="1860459"/>
              </a:xfrm>
              <a:prstGeom prst="rect">
                <a:avLst/>
              </a:prstGeom>
            </p:spPr>
          </p:pic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6E18C77E-20E5-E819-E761-012C6D70B0A8}"/>
                  </a:ext>
                </a:extLst>
              </p:cNvPr>
              <p:cNvSpPr/>
              <p:nvPr/>
            </p:nvSpPr>
            <p:spPr>
              <a:xfrm>
                <a:off x="3236359" y="898990"/>
                <a:ext cx="2844656" cy="182366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3BE16F0-7682-BA9C-88E3-D3425D40934D}"/>
                </a:ext>
              </a:extLst>
            </p:cNvPr>
            <p:cNvGrpSpPr/>
            <p:nvPr/>
          </p:nvGrpSpPr>
          <p:grpSpPr>
            <a:xfrm>
              <a:off x="5747043" y="4077554"/>
              <a:ext cx="4190984" cy="2356930"/>
              <a:chOff x="3236359" y="2844657"/>
              <a:chExt cx="2876764" cy="1919982"/>
            </a:xfrm>
          </p:grpSpPr>
          <p:pic>
            <p:nvPicPr>
              <p:cNvPr id="12" name="Imagem 11" descr="Linha do tempo&#10;&#10;Descrição gerada automaticamente">
                <a:extLst>
                  <a:ext uri="{FF2B5EF4-FFF2-40B4-BE49-F238E27FC236}">
                    <a16:creationId xmlns:a16="http://schemas.microsoft.com/office/drawing/2014/main" id="{C4BE454C-B483-E222-C132-E09BF172D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5045" y="3023073"/>
                <a:ext cx="2377183" cy="1582415"/>
              </a:xfrm>
              <a:prstGeom prst="rect">
                <a:avLst/>
              </a:prstGeom>
            </p:spPr>
          </p:pic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2750560F-15D3-27D1-1194-DFE56EDEDC4D}"/>
                  </a:ext>
                </a:extLst>
              </p:cNvPr>
              <p:cNvSpPr/>
              <p:nvPr/>
            </p:nvSpPr>
            <p:spPr>
              <a:xfrm>
                <a:off x="3236359" y="2844657"/>
                <a:ext cx="2876764" cy="191998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37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249A94-88AD-79F3-62B7-899D35F3A0AA}"/>
              </a:ext>
            </a:extLst>
          </p:cNvPr>
          <p:cNvSpPr txBox="1"/>
          <p:nvPr/>
        </p:nvSpPr>
        <p:spPr>
          <a:xfrm>
            <a:off x="378844" y="1303961"/>
            <a:ext cx="10386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Estabelecer os </a:t>
            </a:r>
            <a:r>
              <a:rPr lang="pt-BR" b="1" dirty="0"/>
              <a:t>procedimentos gerais</a:t>
            </a:r>
            <a:r>
              <a:rPr lang="pt-BR" dirty="0"/>
              <a:t>, </a:t>
            </a:r>
            <a:r>
              <a:rPr lang="pt-BR" b="1" dirty="0"/>
              <a:t>autorizar e instituir </a:t>
            </a:r>
            <a:r>
              <a:rPr lang="pt-BR" dirty="0"/>
              <a:t>o Programa de Gestão e Desempenho (PGD), no âmbito da Fundação Oswaldo Cruz (Fiocruz).</a:t>
            </a:r>
          </a:p>
          <a:p>
            <a:pPr algn="just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D59192-BA47-A0EE-98EA-9078BA155CF6}"/>
              </a:ext>
            </a:extLst>
          </p:cNvPr>
          <p:cNvSpPr txBox="1"/>
          <p:nvPr/>
        </p:nvSpPr>
        <p:spPr>
          <a:xfrm>
            <a:off x="378844" y="459348"/>
            <a:ext cx="4408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Finalidade – Art. 1º e 2º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5A0EC7-CF0C-D1CE-DBFE-9FFC099D118D}"/>
              </a:ext>
            </a:extLst>
          </p:cNvPr>
          <p:cNvSpPr txBox="1"/>
          <p:nvPr/>
        </p:nvSpPr>
        <p:spPr>
          <a:xfrm>
            <a:off x="378844" y="2525580"/>
            <a:ext cx="4857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Participantes – Art. 3º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0BA85B-75A2-A453-9D2B-82DF64B5BFF6}"/>
              </a:ext>
            </a:extLst>
          </p:cNvPr>
          <p:cNvSpPr txBox="1"/>
          <p:nvPr/>
        </p:nvSpPr>
        <p:spPr>
          <a:xfrm>
            <a:off x="378844" y="3199549"/>
            <a:ext cx="9489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PGD da Fiocruz abrangerá as atividades cujas características permitam a mensuração dos resultados e do desempenho do participante, podendo participar os seguintes agentes públicos:</a:t>
            </a:r>
          </a:p>
          <a:p>
            <a:r>
              <a:rPr lang="pt-BR" dirty="0"/>
              <a:t> </a:t>
            </a:r>
          </a:p>
          <a:p>
            <a:pPr marL="400050" indent="-400050">
              <a:buAutoNum type="romanUcPeriod"/>
            </a:pPr>
            <a:r>
              <a:rPr lang="pt-BR" dirty="0"/>
              <a:t>Servidores públicos ocupantes de cargo efetivo; </a:t>
            </a:r>
          </a:p>
          <a:p>
            <a:pPr marL="400050" indent="-400050">
              <a:buAutoNum type="romanUcPeriod"/>
            </a:pPr>
            <a:r>
              <a:rPr lang="pt-BR" dirty="0"/>
              <a:t>Servidores públicos ocupantes de cargo em comissão; </a:t>
            </a:r>
          </a:p>
          <a:p>
            <a:pPr marL="400050" indent="-400050">
              <a:buAutoNum type="romanUcPeriod"/>
            </a:pPr>
            <a:r>
              <a:rPr lang="pt-BR" dirty="0"/>
              <a:t>Empregados públicos em exercício na administração pública federal direta, autárquica e fundacional; </a:t>
            </a:r>
          </a:p>
          <a:p>
            <a:pPr marL="400050" indent="-400050">
              <a:buAutoNum type="romanUcPeriod"/>
            </a:pPr>
            <a:r>
              <a:rPr lang="pt-BR" dirty="0"/>
              <a:t>Contratados por tempo determinado, nos termos do disposto na Lei nº 8.745, de 9 de dezembro de 1993; </a:t>
            </a:r>
          </a:p>
          <a:p>
            <a:pPr marL="400050" indent="-400050">
              <a:buAutoNum type="romanUcPeriod"/>
            </a:pPr>
            <a:r>
              <a:rPr lang="pt-BR" dirty="0"/>
              <a:t>Estagiários, observado o disposto na Lei nº 11.788, de 25 de setembro de 2008.</a:t>
            </a:r>
          </a:p>
        </p:txBody>
      </p:sp>
    </p:spTree>
    <p:extLst>
      <p:ext uri="{BB962C8B-B14F-4D97-AF65-F5344CB8AC3E}">
        <p14:creationId xmlns:p14="http://schemas.microsoft.com/office/powerpoint/2010/main" val="268960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F92AAF-B883-6FD4-A309-72DBC3C2253E}"/>
              </a:ext>
            </a:extLst>
          </p:cNvPr>
          <p:cNvSpPr txBox="1"/>
          <p:nvPr/>
        </p:nvSpPr>
        <p:spPr>
          <a:xfrm>
            <a:off x="220475" y="357832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Avaliação dos Planos de Trabalho dos Participantes – Art. 35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6E1842-DCF7-F621-BCA6-9C7D8D6D72EB}"/>
              </a:ext>
            </a:extLst>
          </p:cNvPr>
          <p:cNvSpPr txBox="1"/>
          <p:nvPr/>
        </p:nvSpPr>
        <p:spPr>
          <a:xfrm>
            <a:off x="220475" y="1307798"/>
            <a:ext cx="88383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highlight>
                  <a:srgbClr val="FFFF00"/>
                </a:highlight>
              </a:rPr>
              <a:t>A chefia imediata avaliará a execução do plano de trabalho do participante</a:t>
            </a:r>
            <a:r>
              <a:rPr lang="pt-BR" dirty="0"/>
              <a:t>, considerando: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A realização dos trabalhos conforme pactuado; </a:t>
            </a:r>
          </a:p>
          <a:p>
            <a:pPr marL="400050" indent="-400050" algn="just">
              <a:buAutoNum type="romanUcPeriod"/>
            </a:pPr>
            <a:r>
              <a:rPr lang="pt-BR" b="1" dirty="0">
                <a:highlight>
                  <a:srgbClr val="FFFF00"/>
                </a:highlight>
              </a:rPr>
              <a:t>Os critérios para avaliação </a:t>
            </a:r>
            <a:r>
              <a:rPr lang="pt-BR" dirty="0"/>
              <a:t>das contribuições previamente definidos, </a:t>
            </a:r>
          </a:p>
          <a:p>
            <a:pPr marL="400050" indent="-400050" algn="just">
              <a:buAutoNum type="romanUcPeriod"/>
            </a:pPr>
            <a:r>
              <a:rPr lang="pt-BR" dirty="0"/>
              <a:t>Os fatos externos à capacidade de ação do participante e de sua chefia que comprometeram parcial ou integralmente a execução dos trabalhos pactuados; </a:t>
            </a:r>
          </a:p>
          <a:p>
            <a:pPr marL="400050" indent="-400050" algn="just">
              <a:buAutoNum type="romanUcPeriod"/>
            </a:pPr>
            <a:r>
              <a:rPr lang="pt-BR" dirty="0"/>
              <a:t>O cumprimento do TCR;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As ocorrências registradas pelo participante ao longo da execução do plano de trabalho.</a:t>
            </a:r>
          </a:p>
          <a:p>
            <a:pPr marL="400050" indent="-400050" algn="just">
              <a:buAutoNum type="romanUcPeriod"/>
            </a:pPr>
            <a:endParaRPr lang="pt-BR" dirty="0"/>
          </a:p>
          <a:p>
            <a:pPr algn="just"/>
            <a:r>
              <a:rPr lang="pt-BR" dirty="0"/>
              <a:t>§1º A avaliação da execução do plano de trabalho deverá ocorrer em até vinte dias após a data-limite do registro das atividades feitas pelo participante, nos termos do artigo anterior, considerando a seguinte escala: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Excepcional:</a:t>
            </a:r>
            <a:r>
              <a:rPr lang="pt-BR" dirty="0"/>
              <a:t> plano de trabalho executado muito acima do esperado;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Alto desempenho</a:t>
            </a:r>
            <a:r>
              <a:rPr lang="pt-BR" dirty="0"/>
              <a:t>: plano de trabalho executado acima do esperado;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Adequado</a:t>
            </a:r>
            <a:r>
              <a:rPr lang="pt-BR" dirty="0"/>
              <a:t>: plano de trabalho executado dentro do esperado;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Inadequado:</a:t>
            </a:r>
            <a:r>
              <a:rPr lang="pt-BR" dirty="0"/>
              <a:t> plano de trabalho executado abaixo do esperado ou parcialmente executado; </a:t>
            </a:r>
          </a:p>
          <a:p>
            <a:pPr marL="400050" indent="-400050" algn="just">
              <a:buAutoNum type="romanUcPeriod"/>
            </a:pPr>
            <a:r>
              <a:rPr lang="pt-BR" b="1" dirty="0"/>
              <a:t>Não executado</a:t>
            </a:r>
            <a:r>
              <a:rPr lang="pt-BR" dirty="0"/>
              <a:t>: plano de trabalho integralmente não executado.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6E866E2-FA59-6E5B-44BC-18F9C2AE9853}"/>
              </a:ext>
            </a:extLst>
          </p:cNvPr>
          <p:cNvGrpSpPr/>
          <p:nvPr/>
        </p:nvGrpSpPr>
        <p:grpSpPr>
          <a:xfrm>
            <a:off x="9058849" y="1613201"/>
            <a:ext cx="2920981" cy="2233753"/>
            <a:chOff x="6273656" y="2003459"/>
            <a:chExt cx="2671281" cy="2041987"/>
          </a:xfrm>
        </p:grpSpPr>
        <p:pic>
          <p:nvPicPr>
            <p:cNvPr id="7" name="Imagem 6" descr="Linha do tempo&#10;&#10;Descrição gerada automaticamente">
              <a:extLst>
                <a:ext uri="{FF2B5EF4-FFF2-40B4-BE49-F238E27FC236}">
                  <a16:creationId xmlns:a16="http://schemas.microsoft.com/office/drawing/2014/main" id="{1796E121-0C1A-7011-707E-55829967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2344" y="2069038"/>
              <a:ext cx="2190965" cy="1975048"/>
            </a:xfrm>
            <a:prstGeom prst="rect">
              <a:avLst/>
            </a:prstGeom>
          </p:spPr>
        </p:pic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8509F68A-A408-D994-A9D2-F119278DDC42}"/>
                </a:ext>
              </a:extLst>
            </p:cNvPr>
            <p:cNvSpPr/>
            <p:nvPr/>
          </p:nvSpPr>
          <p:spPr>
            <a:xfrm>
              <a:off x="6273656" y="2003459"/>
              <a:ext cx="2671281" cy="20419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299C15-5894-E5D5-52CD-3FEC14FF5796}"/>
              </a:ext>
            </a:extLst>
          </p:cNvPr>
          <p:cNvSpPr txBox="1"/>
          <p:nvPr/>
        </p:nvSpPr>
        <p:spPr>
          <a:xfrm>
            <a:off x="9363588" y="5626986"/>
            <a:ext cx="2332843" cy="738664"/>
          </a:xfrm>
          <a:prstGeom prst="rect">
            <a:avLst/>
          </a:prstGeom>
          <a:noFill/>
          <a:ln w="28575">
            <a:solidFill>
              <a:srgbClr val="26FF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ighlight>
                  <a:srgbClr val="FFFF00"/>
                </a:highlight>
              </a:rPr>
              <a:t>As avaliações I, IV e V </a:t>
            </a:r>
            <a:r>
              <a:rPr lang="pt-BR" sz="1400" dirty="0"/>
              <a:t>deverão ser justificadas pela chefia imediata.</a:t>
            </a:r>
          </a:p>
        </p:txBody>
      </p:sp>
    </p:spTree>
    <p:extLst>
      <p:ext uri="{BB962C8B-B14F-4D97-AF65-F5344CB8AC3E}">
        <p14:creationId xmlns:p14="http://schemas.microsoft.com/office/powerpoint/2010/main" val="344102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6A703C-D269-7EC6-802C-D27D95565C2B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Avaliação dos Planos de Entregas das Unidades Executivas – Art. 36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95DBFF-386F-0022-3A0E-ABB3E7C0B18C}"/>
              </a:ext>
            </a:extLst>
          </p:cNvPr>
          <p:cNvSpPr txBox="1"/>
          <p:nvPr/>
        </p:nvSpPr>
        <p:spPr>
          <a:xfrm>
            <a:off x="435022" y="1218658"/>
            <a:ext cx="103652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As chefias máximas de cada unidade instituidora da Fiocruz avaliarão o cumprimento do plano de entregas de suas unidades de execução, </a:t>
            </a:r>
            <a:r>
              <a:rPr lang="pt-BR" dirty="0"/>
              <a:t>considerando: </a:t>
            </a:r>
          </a:p>
          <a:p>
            <a:endParaRPr lang="pt-BR" dirty="0"/>
          </a:p>
          <a:p>
            <a:pPr marL="400050" indent="-400050">
              <a:buAutoNum type="romanUcPeriod"/>
            </a:pPr>
            <a:r>
              <a:rPr lang="pt-BR" dirty="0"/>
              <a:t>A qualidade das entregas; </a:t>
            </a:r>
          </a:p>
          <a:p>
            <a:pPr marL="400050" indent="-400050">
              <a:buAutoNum type="romanUcPeriod"/>
            </a:pPr>
            <a:r>
              <a:rPr lang="pt-BR" dirty="0"/>
              <a:t>O alcance das metas; </a:t>
            </a:r>
          </a:p>
          <a:p>
            <a:pPr marL="400050" indent="-400050">
              <a:buAutoNum type="romanUcPeriod"/>
            </a:pPr>
            <a:r>
              <a:rPr lang="pt-BR" dirty="0"/>
              <a:t>O cumprimento dos prazos; e </a:t>
            </a:r>
          </a:p>
          <a:p>
            <a:pPr marL="400050" indent="-400050">
              <a:buAutoNum type="romanUcPeriod"/>
            </a:pPr>
            <a:r>
              <a:rPr lang="pt-BR" dirty="0"/>
              <a:t>As justificativas nos casos de descumprimento de metas e atrasos. </a:t>
            </a:r>
          </a:p>
          <a:p>
            <a:pPr marL="400050" indent="-400050">
              <a:buAutoNum type="romanUcPeriod"/>
            </a:pPr>
            <a:endParaRPr lang="pt-BR" dirty="0"/>
          </a:p>
          <a:p>
            <a:r>
              <a:rPr lang="pt-BR" dirty="0"/>
              <a:t>§1º A avaliação de que trata o caput deverá ocorrer em até trinta dias após o término do plano de entregas, considerando a seguinte escala: </a:t>
            </a:r>
          </a:p>
          <a:p>
            <a:pPr marL="400050" indent="-400050">
              <a:buAutoNum type="romanUcPeriod"/>
            </a:pPr>
            <a:r>
              <a:rPr lang="pt-BR" dirty="0"/>
              <a:t>Excepcional: plano de entregas executado com desempenho muito acima do esperado; </a:t>
            </a:r>
          </a:p>
          <a:p>
            <a:pPr marL="400050" indent="-400050">
              <a:buAutoNum type="romanUcPeriod"/>
            </a:pPr>
            <a:r>
              <a:rPr lang="pt-BR" dirty="0"/>
              <a:t>Alto desempenho: plano de entregas executado com desempenho acima do esperado; </a:t>
            </a:r>
          </a:p>
          <a:p>
            <a:pPr marL="400050" indent="-400050">
              <a:buAutoNum type="romanUcPeriod"/>
            </a:pPr>
            <a:r>
              <a:rPr lang="pt-BR" dirty="0"/>
              <a:t>Adequado: plano de entregas executado dentro do esperado; </a:t>
            </a:r>
          </a:p>
          <a:p>
            <a:pPr marL="400050" indent="-400050">
              <a:buAutoNum type="romanUcPeriod"/>
            </a:pPr>
            <a:r>
              <a:rPr lang="pt-BR" dirty="0"/>
              <a:t>Inadequado: plano de entregas executado abaixo do esperado; e </a:t>
            </a:r>
          </a:p>
          <a:p>
            <a:pPr marL="400050" indent="-400050">
              <a:buAutoNum type="romanUcPeriod"/>
            </a:pPr>
            <a:r>
              <a:rPr lang="pt-BR" dirty="0"/>
              <a:t>Plano de entregas não executado. </a:t>
            </a:r>
          </a:p>
          <a:p>
            <a:endParaRPr lang="pt-BR" dirty="0"/>
          </a:p>
          <a:p>
            <a:r>
              <a:rPr lang="pt-BR" dirty="0"/>
              <a:t>§2º A avaliação do plano de entregas de que trata o caput não se aplica às unidades instituidoras da Fundação.</a:t>
            </a:r>
          </a:p>
        </p:txBody>
      </p:sp>
    </p:spTree>
    <p:extLst>
      <p:ext uri="{BB962C8B-B14F-4D97-AF65-F5344CB8AC3E}">
        <p14:creationId xmlns:p14="http://schemas.microsoft.com/office/powerpoint/2010/main" val="3481616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79C336-8A06-A266-64C0-E008DE18B96D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Saúde do Trabalhador – Art. 37 ao 40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FE4060-FD06-4E0C-3A87-55314D84275B}"/>
              </a:ext>
            </a:extLst>
          </p:cNvPr>
          <p:cNvSpPr txBox="1"/>
          <p:nvPr/>
        </p:nvSpPr>
        <p:spPr>
          <a:xfrm>
            <a:off x="435022" y="1471308"/>
            <a:ext cx="11202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37</a:t>
            </a:r>
          </a:p>
          <a:p>
            <a:pPr algn="just"/>
            <a:r>
              <a:rPr lang="pt-BR" dirty="0"/>
              <a:t>O participante do PGD deverá comunicar à sua chefia imediata quaisquer eventualidades que resultem em afastamentos, licenças ou outros impedimentos para eventual adequação das metas e dos prazos ou possível redistribuição das atividades constantes do seu plano de trabalho. </a:t>
            </a:r>
          </a:p>
          <a:p>
            <a:pPr algn="just"/>
            <a:r>
              <a:rPr lang="pt-BR" dirty="0"/>
              <a:t>§1º A comunicação de afastamentos ou licenças à chefia imediata, para ajustes no plano de trabalho do PGD, deve preservar o sigilo das informações; </a:t>
            </a:r>
          </a:p>
          <a:p>
            <a:pPr algn="just"/>
            <a:r>
              <a:rPr lang="pt-BR" dirty="0"/>
              <a:t>§ 2º Ficam mantidos todos os trâmites regulares e prazos para a apresentação de atestados de saúde ao Núcleo de Saúde do Trabalhador (NUST/CST/Cogepe).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9B1FAC-BBDC-9315-A6C1-305D7FF9E1DB}"/>
              </a:ext>
            </a:extLst>
          </p:cNvPr>
          <p:cNvSpPr txBox="1"/>
          <p:nvPr/>
        </p:nvSpPr>
        <p:spPr>
          <a:xfrm>
            <a:off x="435021" y="4228246"/>
            <a:ext cx="11202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38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O participante do PGD poderá ser licenciado por acidente em serviço,</a:t>
            </a:r>
            <a:r>
              <a:rPr lang="pt-BR" dirty="0"/>
              <a:t> em conformidade com as “Diretrizes para Emissão de Comunicação de Acidente de Trabalho (CAT) para trabalhadores em teletrabalho (CST/Fiocruz)” e nos termos dos art. 211 e 212 da Lei nº 8.112, de 11 de dezembro de 1990.</a:t>
            </a:r>
          </a:p>
        </p:txBody>
      </p:sp>
    </p:spTree>
    <p:extLst>
      <p:ext uri="{BB962C8B-B14F-4D97-AF65-F5344CB8AC3E}">
        <p14:creationId xmlns:p14="http://schemas.microsoft.com/office/powerpoint/2010/main" val="63814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06724F-BB91-7F5F-4CCB-3BE791E9B108}"/>
              </a:ext>
            </a:extLst>
          </p:cNvPr>
          <p:cNvSpPr txBox="1"/>
          <p:nvPr/>
        </p:nvSpPr>
        <p:spPr>
          <a:xfrm>
            <a:off x="650684" y="728485"/>
            <a:ext cx="104515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39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Os adicionais de insalubridade</a:t>
            </a:r>
            <a:r>
              <a:rPr lang="pt-BR" dirty="0"/>
              <a:t>, periculosidade ou de radiação ionizante, ou ainda, as gratificações por atividades com raios X ou substâncias radioativas, nos termos da Orientação Normativa SGP/ME nº 15, de 16 de março de 2022, não serão concedidos aos agentes públicos selecionados para as modalidades de teletrabalho (parcial ou total) do PGD.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Parágrafo único. Aos agentes públicos selecionados para a modalidade de teletrabalho parcial </a:t>
            </a:r>
            <a:r>
              <a:rPr lang="pt-BR" b="1" dirty="0">
                <a:highlight>
                  <a:srgbClr val="FFFF00"/>
                </a:highlight>
              </a:rPr>
              <a:t>é facultada a abertura de processo administrativo requerendo análise para concessão de Adicionais Ocupacionais</a:t>
            </a:r>
            <a:r>
              <a:rPr lang="pt-BR" dirty="0"/>
              <a:t>, nos termos do art. 104 da Lei nº 8.112, de 11 de dezembro de 1990.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40</a:t>
            </a:r>
          </a:p>
          <a:p>
            <a:pPr algn="just"/>
            <a:r>
              <a:rPr lang="pt-BR" dirty="0"/>
              <a:t>A Fiocruz implantará programa para a orientação, monitoramento e vigilância em saúde do trabalhador dirigido aos participantes do PGD, nos termos da Portaria Normativa SRH/MPOG nº 03, de 07 de maio de 2010, incluindo a identificação de componentes geradores de sofrimento e agravos físicos e psicossociais e sua relação com os elementos que compõem a organização e gestão do trabalho.</a:t>
            </a:r>
          </a:p>
        </p:txBody>
      </p:sp>
    </p:spTree>
    <p:extLst>
      <p:ext uri="{BB962C8B-B14F-4D97-AF65-F5344CB8AC3E}">
        <p14:creationId xmlns:p14="http://schemas.microsoft.com/office/powerpoint/2010/main" val="1261374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D0D4D446-8EF6-3E89-A949-2272447E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16" y="1245776"/>
            <a:ext cx="4189755" cy="4582370"/>
          </a:xfrm>
          <a:prstGeom prst="rect">
            <a:avLst/>
          </a:prstGeom>
        </p:spPr>
      </p:pic>
      <p:pic>
        <p:nvPicPr>
          <p:cNvPr id="5" name="Imagem 4">
            <a:hlinkClick r:id="rId4"/>
            <a:extLst>
              <a:ext uri="{FF2B5EF4-FFF2-40B4-BE49-F238E27FC236}">
                <a16:creationId xmlns:a16="http://schemas.microsoft.com/office/drawing/2014/main" id="{D634F846-1E50-96C6-24D2-5DB6BE787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729" y="1070285"/>
            <a:ext cx="3448957" cy="49414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486B3F-D829-EB49-2BBE-1C3AC3772225}"/>
              </a:ext>
            </a:extLst>
          </p:cNvPr>
          <p:cNvSpPr txBox="1"/>
          <p:nvPr/>
        </p:nvSpPr>
        <p:spPr>
          <a:xfrm>
            <a:off x="826338" y="6189785"/>
            <a:ext cx="10366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Disponível em: </a:t>
            </a:r>
            <a:r>
              <a:rPr lang="pt-BR" sz="14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PGD Fiocruz: Documentos e Guias - Fundação Oswaldo Cruz (Fiocruz): Ciência e tecnologia em saúde para a população brasileira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BAF915-A904-4170-EE1B-3D37D656BF0B}"/>
              </a:ext>
            </a:extLst>
          </p:cNvPr>
          <p:cNvSpPr txBox="1"/>
          <p:nvPr/>
        </p:nvSpPr>
        <p:spPr>
          <a:xfrm>
            <a:off x="2555934" y="372459"/>
            <a:ext cx="708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Material complementar – Saúde do Trabalhador</a:t>
            </a:r>
          </a:p>
        </p:txBody>
      </p:sp>
    </p:spTree>
    <p:extLst>
      <p:ext uri="{BB962C8B-B14F-4D97-AF65-F5344CB8AC3E}">
        <p14:creationId xmlns:p14="http://schemas.microsoft.com/office/powerpoint/2010/main" val="415183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6425C9-A415-991D-BC8E-9942B3E2BA40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Disposições Gerais – Art. 41 ao 48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10D01C-80F0-0B7B-5B37-BDB72308366B}"/>
              </a:ext>
            </a:extLst>
          </p:cNvPr>
          <p:cNvSpPr txBox="1"/>
          <p:nvPr/>
        </p:nvSpPr>
        <p:spPr>
          <a:xfrm>
            <a:off x="776525" y="1356812"/>
            <a:ext cx="104352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41</a:t>
            </a:r>
          </a:p>
          <a:p>
            <a:pPr algn="just"/>
            <a:r>
              <a:rPr lang="pt-BR" b="1" dirty="0"/>
              <a:t>A equidade no acesso </a:t>
            </a:r>
            <a:r>
              <a:rPr lang="pt-BR" dirty="0"/>
              <a:t>e permanência no PGD, no que tange às questões como gênero, raça, modelos familiares, acessibilidade e geracionais, deverá ser considerada no programa de qualificação, nos </a:t>
            </a:r>
            <a:r>
              <a:rPr lang="pt-BR" b="1" dirty="0"/>
              <a:t>processos seletivos e nos critérios para a disponibilização de infraestrutura.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Art. 42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A Fiocruz implantará programa de qualificação aos participantes do PGD, </a:t>
            </a:r>
            <a:r>
              <a:rPr lang="pt-BR" dirty="0"/>
              <a:t>incluindo os gestores em seus diferentes níveis.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43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O PGD da Fiocruz será acompanhado e avaliado por meio de relatórios gerenciais </a:t>
            </a:r>
            <a:r>
              <a:rPr lang="pt-BR" dirty="0"/>
              <a:t>oportunamente definidos em normativo próprio, observado o art. 16 da presente portaria.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Parágrafo Único. Os relatórios deverão contemplar indicadores tais como aqueles relativos aos benefícios e prejuízos para a unidade e o trabalho coletivo, assim como considerar a avaliação de satisfação dos participantes do PGD e, quando houver, a avaliação de satisfação dos usuários.</a:t>
            </a:r>
          </a:p>
        </p:txBody>
      </p:sp>
    </p:spTree>
    <p:extLst>
      <p:ext uri="{BB962C8B-B14F-4D97-AF65-F5344CB8AC3E}">
        <p14:creationId xmlns:p14="http://schemas.microsoft.com/office/powerpoint/2010/main" val="1287817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2CA7CC-A02D-965C-7539-C0BC746CBAE8}"/>
              </a:ext>
            </a:extLst>
          </p:cNvPr>
          <p:cNvSpPr txBox="1"/>
          <p:nvPr/>
        </p:nvSpPr>
        <p:spPr>
          <a:xfrm>
            <a:off x="435023" y="561029"/>
            <a:ext cx="838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Qualificação dos Participante, chefias e áreas de apoio à implantação do PGD – Art. 32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5B37C7-64B5-3221-4593-77E1D190234B}"/>
              </a:ext>
            </a:extLst>
          </p:cNvPr>
          <p:cNvSpPr txBox="1"/>
          <p:nvPr/>
        </p:nvSpPr>
        <p:spPr>
          <a:xfrm>
            <a:off x="435023" y="1846406"/>
            <a:ext cx="8916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 qualificação dos agentes públicos mencionados na presente portaria será realizada nos termos do art. 42 e em conjunto com as demais etapas tratadas no art. 25.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7354DC-E08D-43AC-5AEC-747E192D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4" y="2708180"/>
            <a:ext cx="7297947" cy="36071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819F1D-0328-2BF8-19DC-1F1A41DD9272}"/>
              </a:ext>
            </a:extLst>
          </p:cNvPr>
          <p:cNvSpPr txBox="1"/>
          <p:nvPr/>
        </p:nvSpPr>
        <p:spPr>
          <a:xfrm>
            <a:off x="8458880" y="5935921"/>
            <a:ext cx="3554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Disponível em:</a:t>
            </a:r>
            <a:r>
              <a:rPr lang="pt-BR" sz="1200" dirty="0"/>
              <a:t> </a:t>
            </a:r>
            <a:r>
              <a:rPr lang="pt-BR" sz="1200" dirty="0">
                <a:hlinkClick r:id="rId5"/>
              </a:rPr>
              <a:t>Moodle Campus Virtual Fiocruz : Resultados da busca</a:t>
            </a:r>
            <a:endParaRPr lang="pt-BR" sz="1200" dirty="0"/>
          </a:p>
        </p:txBody>
      </p:sp>
      <p:pic>
        <p:nvPicPr>
          <p:cNvPr id="11" name="Gráfico 10" descr="Seta de linha: curva no sentido anti-horário estrutura de tópicos">
            <a:extLst>
              <a:ext uri="{FF2B5EF4-FFF2-40B4-BE49-F238E27FC236}">
                <a16:creationId xmlns:a16="http://schemas.microsoft.com/office/drawing/2014/main" id="{52FAF2E4-2DEE-726D-0AD0-84CEA145A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46662">
            <a:off x="7911271" y="5061965"/>
            <a:ext cx="1095218" cy="10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86A4B7-3A9E-87AD-C544-A6F85EB4C8BE}"/>
              </a:ext>
            </a:extLst>
          </p:cNvPr>
          <p:cNvSpPr txBox="1"/>
          <p:nvPr/>
        </p:nvSpPr>
        <p:spPr>
          <a:xfrm>
            <a:off x="563233" y="1055183"/>
            <a:ext cx="110655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44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A implementação do PGD será gradual, </a:t>
            </a:r>
            <a:r>
              <a:rPr lang="pt-BR" dirty="0"/>
              <a:t>podendo ser ampliada ou reduzida ao longo do tempo, em função do interesse do serviço público e a critério da Fiocruz.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45</a:t>
            </a:r>
          </a:p>
          <a:p>
            <a:pPr algn="just"/>
            <a:r>
              <a:rPr lang="pt-BR" dirty="0"/>
              <a:t>A instituição do PGD atende ao interesse da administração e não constitui direito do agente público, podendo o participante ser desligado do PGD a qualquer tempo, devendo retornar às atividades presenciais com controle de frequência, nas seguintes hipóteses: </a:t>
            </a:r>
          </a:p>
          <a:p>
            <a:pPr marL="400050" indent="-400050" algn="just">
              <a:buAutoNum type="romanUcPeriod"/>
            </a:pPr>
            <a:r>
              <a:rPr lang="pt-BR" dirty="0"/>
              <a:t>Por solicitação do agente público, independentemente do interesse da administração; </a:t>
            </a:r>
          </a:p>
          <a:p>
            <a:pPr marL="400050" indent="-400050" algn="just">
              <a:buAutoNum type="romanUcPeriod"/>
            </a:pPr>
            <a:r>
              <a:rPr lang="pt-BR" dirty="0"/>
              <a:t>No interesse da administração, por razão de conveniência, necessidade ou redimensionamento da força de trabalho, devidamente justificada; </a:t>
            </a:r>
          </a:p>
          <a:p>
            <a:pPr marL="400050" indent="-400050" algn="just">
              <a:buAutoNum type="romanUcPeriod"/>
            </a:pPr>
            <a:r>
              <a:rPr lang="pt-BR" dirty="0"/>
              <a:t>Pelo descumprimento injustificado das metas e obrigações previstas no plano de trabalho; </a:t>
            </a:r>
          </a:p>
          <a:p>
            <a:pPr marL="400050" indent="-400050" algn="just">
              <a:buAutoNum type="romanUcPeriod"/>
            </a:pPr>
            <a:r>
              <a:rPr lang="pt-BR" dirty="0"/>
              <a:t>Em virtude de remoção, com alteração da unidade de exercício; </a:t>
            </a:r>
          </a:p>
          <a:p>
            <a:pPr marL="400050" indent="-400050" algn="just">
              <a:buAutoNum type="romanUcPeriod"/>
            </a:pPr>
            <a:r>
              <a:rPr lang="pt-BR" dirty="0"/>
              <a:t>Pela superveniência das hipóteses de vedação previstas na norma de procedimentos gerais da unidade; </a:t>
            </a:r>
          </a:p>
          <a:p>
            <a:pPr marL="400050" indent="-400050" algn="just">
              <a:buAutoNum type="romanUcPeriod"/>
            </a:pPr>
            <a:r>
              <a:rPr lang="pt-BR" dirty="0"/>
              <a:t>Pelo descumprimento das atribuições e responsabilidades nos termos da presente portaria; e </a:t>
            </a:r>
          </a:p>
          <a:p>
            <a:pPr marL="400050" indent="-400050" algn="just">
              <a:buAutoNum type="romanUcPeriod"/>
            </a:pPr>
            <a:r>
              <a:rPr lang="pt-BR" dirty="0"/>
              <a:t>Se o PGD for suspenso ou revogado. </a:t>
            </a:r>
          </a:p>
        </p:txBody>
      </p:sp>
    </p:spTree>
    <p:extLst>
      <p:ext uri="{BB962C8B-B14F-4D97-AF65-F5344CB8AC3E}">
        <p14:creationId xmlns:p14="http://schemas.microsoft.com/office/powerpoint/2010/main" val="4198254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EB2135-EC40-83BC-7F46-31157C2E1307}"/>
              </a:ext>
            </a:extLst>
          </p:cNvPr>
          <p:cNvSpPr txBox="1"/>
          <p:nvPr/>
        </p:nvSpPr>
        <p:spPr>
          <a:xfrm>
            <a:off x="864797" y="1443841"/>
            <a:ext cx="100054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46</a:t>
            </a:r>
          </a:p>
          <a:p>
            <a:pPr algn="just"/>
            <a:r>
              <a:rPr lang="pt-BR" dirty="0"/>
              <a:t>O participante do PGD na modalidade teletrabalho residente no país deverá retornar, no prazo de trinta dias, à atividade presencial na Fiocruz: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Se for excluído da modalidade teletrabalho ou do PGD; ou </a:t>
            </a:r>
          </a:p>
          <a:p>
            <a:pPr marL="400050" indent="-400050" algn="just">
              <a:buAutoNum type="romanUcPeriod"/>
            </a:pPr>
            <a:r>
              <a:rPr lang="pt-BR" dirty="0"/>
              <a:t>Se o PGD for suspenso ou revogado. </a:t>
            </a:r>
          </a:p>
          <a:p>
            <a:pPr marL="400050" indent="-400050" algn="just">
              <a:buAutoNum type="romanUcPeriod"/>
            </a:pPr>
            <a:endParaRPr lang="pt-BR" dirty="0"/>
          </a:p>
          <a:p>
            <a:pPr algn="just"/>
            <a:r>
              <a:rPr lang="pt-BR" dirty="0"/>
              <a:t>§1º Na hipótese prevista no inciso II do caput, o prazo poderá ser reduzido mediante apresentação de justificativa da Presidência da Fiocruz; </a:t>
            </a:r>
          </a:p>
          <a:p>
            <a:pPr algn="just"/>
            <a:r>
              <a:rPr lang="pt-BR" dirty="0"/>
              <a:t>§2º O participante do PGD na modalidade teletrabalho poderá retornar ao trabalho presencial, independentemente do interesse da administração, a qualquer momento; </a:t>
            </a:r>
          </a:p>
          <a:p>
            <a:pPr algn="just"/>
            <a:r>
              <a:rPr lang="pt-BR" dirty="0"/>
              <a:t>§3º Na hipótese prevista no § 2º, o participante do PGD deverá fazer a comunicação formal de retorno ao trabalho presencial com antecedência mínima de trinta dias; </a:t>
            </a:r>
          </a:p>
          <a:p>
            <a:pPr algn="just"/>
            <a:r>
              <a:rPr lang="pt-BR" dirty="0"/>
              <a:t>§4º O participante do PGD manterá a execução das atividades estabelecidas por sua chefia imediata até o retorno efetivo à atividade presencial.</a:t>
            </a:r>
          </a:p>
        </p:txBody>
      </p:sp>
    </p:spTree>
    <p:extLst>
      <p:ext uri="{BB962C8B-B14F-4D97-AF65-F5344CB8AC3E}">
        <p14:creationId xmlns:p14="http://schemas.microsoft.com/office/powerpoint/2010/main" val="391297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D6E43A-A9D6-8FE8-0B23-CF21CF5C25CE}"/>
              </a:ext>
            </a:extLst>
          </p:cNvPr>
          <p:cNvSpPr txBox="1"/>
          <p:nvPr/>
        </p:nvSpPr>
        <p:spPr>
          <a:xfrm>
            <a:off x="761640" y="1028343"/>
            <a:ext cx="106687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47</a:t>
            </a:r>
          </a:p>
          <a:p>
            <a:pPr algn="just"/>
            <a:r>
              <a:rPr lang="pt-BR" dirty="0"/>
              <a:t>A autorização para teletrabalho no exterior poderá ser revogada por razões técnicas ou de conveniência e oportunidade, por meio de decisão fundamentada da unidade instituidora ou da Presidência da Fiocruz.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§1º Na hipótese prevista no caput, será concedido prazo de dois meses para o agente público participante do PGD retornar às atividades presenciais ou ao teletrabalho a partir do território nacional, conforme os termos da revogação da autorização de teletrabalho; </a:t>
            </a:r>
          </a:p>
          <a:p>
            <a:pPr algn="just"/>
            <a:r>
              <a:rPr lang="pt-BR" dirty="0"/>
              <a:t>§2º O prazo estabelecido no §1º poderá ser reduzido mediante justificativa da unidade instituidora ou da Presidência da Fiocruz; e </a:t>
            </a:r>
          </a:p>
          <a:p>
            <a:pPr algn="just"/>
            <a:r>
              <a:rPr lang="pt-BR" dirty="0"/>
              <a:t>§3º O participante do PGD manterá a execução das atividades estabelecidas por sua chefia imediata até o retorno efetivo à atividade presencial.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48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Nas equipes com participantes do PGD em teletrabalho, poderão ser realizadas adaptações nos ambientes de trabalho ou projetados novos espaços de trabalho na instituição para viabilizar o </a:t>
            </a:r>
            <a:r>
              <a:rPr lang="pt-BR" b="1" dirty="0" err="1">
                <a:highlight>
                  <a:srgbClr val="FFFF00"/>
                </a:highlight>
              </a:rPr>
              <a:t>cotrabalho</a:t>
            </a:r>
            <a:r>
              <a:rPr lang="pt-BR" b="1" dirty="0">
                <a:highlight>
                  <a:srgbClr val="FFFF00"/>
                </a:highlight>
              </a:rPr>
              <a:t> (“coworking”) </a:t>
            </a:r>
            <a:r>
              <a:rPr lang="pt-BR" dirty="0"/>
              <a:t>e a utilização racional e partilhada dos bens públicos, observando-se as necessidades gerais da instituição e as demandas relativas aos processos de trabalho.</a:t>
            </a:r>
          </a:p>
        </p:txBody>
      </p:sp>
    </p:spTree>
    <p:extLst>
      <p:ext uri="{BB962C8B-B14F-4D97-AF65-F5344CB8AC3E}">
        <p14:creationId xmlns:p14="http://schemas.microsoft.com/office/powerpoint/2010/main" val="167310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93A30A-F669-6F66-EEF6-1C033132C674}"/>
              </a:ext>
            </a:extLst>
          </p:cNvPr>
          <p:cNvSpPr txBox="1"/>
          <p:nvPr/>
        </p:nvSpPr>
        <p:spPr>
          <a:xfrm>
            <a:off x="767033" y="588665"/>
            <a:ext cx="5564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Conceitos – Art. 4º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078415-5B8E-F473-B93D-3F1CE1ACDC8B}"/>
              </a:ext>
            </a:extLst>
          </p:cNvPr>
          <p:cNvSpPr txBox="1"/>
          <p:nvPr/>
        </p:nvSpPr>
        <p:spPr>
          <a:xfrm>
            <a:off x="767033" y="1916594"/>
            <a:ext cx="101031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PGD:</a:t>
            </a:r>
            <a:r>
              <a:rPr lang="pt-BR" dirty="0"/>
              <a:t> instrumento de gestão que disciplina o desenvolvimento e </a:t>
            </a:r>
            <a:r>
              <a:rPr lang="pt-BR" dirty="0">
                <a:highlight>
                  <a:srgbClr val="FFFF00"/>
                </a:highlight>
              </a:rPr>
              <a:t>a mensuração das atividades realizadas pelos seus participantes</a:t>
            </a:r>
            <a:r>
              <a:rPr lang="pt-BR" dirty="0"/>
              <a:t>, </a:t>
            </a:r>
            <a:r>
              <a:rPr lang="pt-BR" dirty="0">
                <a:highlight>
                  <a:srgbClr val="FFFF00"/>
                </a:highlight>
              </a:rPr>
              <a:t>com foco na entrega por resultados e na qualidade dos serviços prestados à sociedade;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Modalidades de trabalho: presencial, teletrabalho em regime parcial e teletrabalho em regime integral;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Trabalho presencial: modalidade de trabalho em que a totalidade da jornada de trabalho do participante ocorre em local determinado pela Fiocruz, dispensado o controle de frequência;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Teletrabalho em regime de execução parcial: modalidade de trabalho em que o cumprimento da jornada regular pelo participante ocorre parte em locais a critério do participante e parte em local determinado pela Fiocruz, dispensado o controle de frequência;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Teletrabalho em regime de execução integral: modalidade de trabalho em que a totalidade da jornada da jornada ocorre em local a critério do participante;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378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2C7CD3-F9FF-1EC1-A505-3981A7442CF1}"/>
              </a:ext>
            </a:extLst>
          </p:cNvPr>
          <p:cNvSpPr txBox="1"/>
          <p:nvPr/>
        </p:nvSpPr>
        <p:spPr>
          <a:xfrm>
            <a:off x="435022" y="834082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Vigência e Revogação – Art. 49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E9AD55-42C7-DDDA-99D0-9C395AE6628C}"/>
              </a:ext>
            </a:extLst>
          </p:cNvPr>
          <p:cNvSpPr txBox="1"/>
          <p:nvPr/>
        </p:nvSpPr>
        <p:spPr>
          <a:xfrm>
            <a:off x="435022" y="2412455"/>
            <a:ext cx="97096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49</a:t>
            </a:r>
          </a:p>
          <a:p>
            <a:pPr algn="just"/>
            <a:r>
              <a:rPr lang="pt-BR" dirty="0"/>
              <a:t>Esta Portaria entra em vigor na data de sua publicação, restando </a:t>
            </a:r>
            <a:r>
              <a:rPr lang="pt-BR" dirty="0">
                <a:highlight>
                  <a:srgbClr val="FFFF00"/>
                </a:highlight>
              </a:rPr>
              <a:t>revogada a Portaria Nº 1.312, de 28 de novembro de 2022,</a:t>
            </a:r>
            <a:r>
              <a:rPr lang="pt-BR" dirty="0"/>
              <a:t> bem como quaisquer outras disposições internas eventualmente contrárias ou incompatíveis com os termos do presente normativo, ressalvada a subsistência do Comitê de Implementação do PGD Fiocruz, de que trata a PORTARIA PR Nº 394, de 02 de maio de 2023. </a:t>
            </a:r>
          </a:p>
        </p:txBody>
      </p:sp>
    </p:spTree>
    <p:extLst>
      <p:ext uri="{BB962C8B-B14F-4D97-AF65-F5344CB8AC3E}">
        <p14:creationId xmlns:p14="http://schemas.microsoft.com/office/powerpoint/2010/main" val="418627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F392F3-CF38-57D6-275E-252714E3C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4" y="1178021"/>
            <a:ext cx="10733430" cy="45019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209FF8-3AD5-B5BC-3F4E-53935566E7E2}"/>
              </a:ext>
            </a:extLst>
          </p:cNvPr>
          <p:cNvSpPr txBox="1"/>
          <p:nvPr/>
        </p:nvSpPr>
        <p:spPr>
          <a:xfrm>
            <a:off x="435022" y="561029"/>
            <a:ext cx="1043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</a:rPr>
              <a:t>Guias Práticos PGD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992D08-2C0A-0024-F933-704566DFC64E}"/>
              </a:ext>
            </a:extLst>
          </p:cNvPr>
          <p:cNvSpPr txBox="1"/>
          <p:nvPr/>
        </p:nvSpPr>
        <p:spPr>
          <a:xfrm>
            <a:off x="1659670" y="6334780"/>
            <a:ext cx="7985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Disponível em: </a:t>
            </a:r>
            <a:r>
              <a:rPr lang="pt-BR" sz="1400" dirty="0">
                <a:hlinkClick r:id="rId4"/>
              </a:rPr>
              <a:t>https://www.gov.br/servidor/pt-br/assuntos/programa-de-gestao/nova-in-2023/guia-pgd</a:t>
            </a:r>
            <a:endParaRPr lang="pt-BR" sz="1400" dirty="0"/>
          </a:p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76679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/>
        </p:nvSpPr>
        <p:spPr>
          <a:xfrm>
            <a:off x="2947355" y="780383"/>
            <a:ext cx="4712229" cy="40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20000"/>
              </a:lnSpc>
              <a:buSzPts val="800"/>
            </a:pPr>
            <a:endParaRPr lang="pt-BR" sz="2400" dirty="0">
              <a:solidFill>
                <a:srgbClr val="FFFFFF"/>
              </a:solidFill>
              <a:latin typeface="+mj-lt"/>
              <a:ea typeface="Poppins Light"/>
              <a:cs typeface="Poppins Light"/>
              <a:sym typeface="Poppins Light"/>
            </a:endParaRPr>
          </a:p>
          <a:p>
            <a:pPr>
              <a:lnSpc>
                <a:spcPct val="120000"/>
              </a:lnSpc>
              <a:buSzPts val="800"/>
            </a:pPr>
            <a:endParaRPr lang="pt-BR" sz="3200" dirty="0">
              <a:solidFill>
                <a:srgbClr val="FFFFFF"/>
              </a:solidFill>
              <a:latin typeface="+mj-lt"/>
              <a:ea typeface="Poppins Light"/>
              <a:cs typeface="Poppins Light"/>
              <a:sym typeface="Poppins Light"/>
            </a:endParaRPr>
          </a:p>
          <a:p>
            <a:pPr>
              <a:lnSpc>
                <a:spcPct val="120000"/>
              </a:lnSpc>
              <a:buSzPts val="800"/>
            </a:pPr>
            <a:r>
              <a:rPr lang="pt-BR" sz="3200" dirty="0">
                <a:solidFill>
                  <a:srgbClr val="FFFFFF"/>
                </a:solidFill>
                <a:latin typeface="+mj-lt"/>
                <a:ea typeface="Poppins Light"/>
                <a:cs typeface="Poppins Light"/>
                <a:sym typeface="Poppins Light"/>
              </a:rPr>
              <a:t>Cogepe</a:t>
            </a:r>
            <a:endParaRPr lang="pt-BR" sz="3200" dirty="0">
              <a:solidFill>
                <a:srgbClr val="FFFFFF"/>
              </a:solidFill>
              <a:latin typeface="+mj-lt"/>
              <a:ea typeface="Poppins Light"/>
              <a:cs typeface="Poppins Light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endParaRPr lang="pt-BR" sz="3200" dirty="0">
              <a:solidFill>
                <a:srgbClr val="FFFFFF"/>
              </a:solidFill>
              <a:latin typeface="+mj-lt"/>
              <a:ea typeface="Poppins Light"/>
              <a:cs typeface="Poppins Light"/>
              <a:sym typeface="Poppins Light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3200" u="sng" dirty="0">
                <a:solidFill>
                  <a:srgbClr val="FFFFFF"/>
                </a:solidFill>
                <a:latin typeface="+mj-lt"/>
                <a:ea typeface="Poppins Light"/>
                <a:cs typeface="Poppins Light"/>
                <a:sym typeface="Poppins Light"/>
              </a:rPr>
              <a:t>pgd@fiocruz.br</a:t>
            </a:r>
            <a:endParaRPr lang="pt-BR" sz="3200" u="sng" dirty="0">
              <a:solidFill>
                <a:srgbClr val="FFFFFF"/>
              </a:solidFill>
              <a:latin typeface="+mj-lt"/>
              <a:ea typeface="Poppins Light"/>
              <a:cs typeface="Poppins Light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3200" dirty="0">
                <a:solidFill>
                  <a:schemeClr val="bg1"/>
                </a:solidFill>
                <a:latin typeface="+mj-l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cogepeatende@fiocruz.br</a:t>
            </a:r>
            <a:endParaRPr lang="pt-BR" sz="3200" dirty="0">
              <a:solidFill>
                <a:schemeClr val="bg1"/>
              </a:solidFill>
              <a:latin typeface="+mj-lt"/>
              <a:cs typeface="Poppins Light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3200" dirty="0">
                <a:solidFill>
                  <a:srgbClr val="FFFFFF"/>
                </a:solidFill>
                <a:latin typeface="+mj-lt"/>
                <a:cs typeface="Poppins Light"/>
                <a:sym typeface="Poppins Light"/>
              </a:rPr>
              <a:t>(21) 3836-2213</a:t>
            </a:r>
            <a:endParaRPr sz="3200" dirty="0">
              <a:latin typeface="+mj-lt"/>
            </a:endParaRPr>
          </a:p>
        </p:txBody>
      </p:sp>
      <p:pic>
        <p:nvPicPr>
          <p:cNvPr id="336" name="Google Shape;3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4867" y="4747"/>
            <a:ext cx="2087132" cy="2013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5;p48">
            <a:extLst>
              <a:ext uri="{FF2B5EF4-FFF2-40B4-BE49-F238E27FC236}">
                <a16:creationId xmlns:a16="http://schemas.microsoft.com/office/drawing/2014/main" id="{632903D4-BED3-2E39-0526-A53F67E850D0}"/>
              </a:ext>
            </a:extLst>
          </p:cNvPr>
          <p:cNvSpPr txBox="1"/>
          <p:nvPr/>
        </p:nvSpPr>
        <p:spPr>
          <a:xfrm>
            <a:off x="3118344" y="1416778"/>
            <a:ext cx="2627697" cy="83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endParaRPr lang="pt-BR" sz="4267" dirty="0">
              <a:solidFill>
                <a:srgbClr val="FFFFFF"/>
              </a:solidFill>
              <a:latin typeface="+mj-lt"/>
              <a:cs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D02DD7-B4DC-0175-0352-69369DE13EE5}"/>
              </a:ext>
            </a:extLst>
          </p:cNvPr>
          <p:cNvSpPr txBox="1"/>
          <p:nvPr/>
        </p:nvSpPr>
        <p:spPr>
          <a:xfrm>
            <a:off x="767033" y="1997839"/>
            <a:ext cx="99814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00"/>
                </a:highlight>
              </a:rPr>
              <a:t>Plano de entregas da unidade</a:t>
            </a:r>
            <a:r>
              <a:rPr lang="pt-BR" dirty="0"/>
              <a:t>: instrumento de gestão que tem por objetivo planejar as</a:t>
            </a:r>
            <a:r>
              <a:rPr lang="pt-BR" b="1" dirty="0"/>
              <a:t> entregas da unidade de execução</a:t>
            </a:r>
            <a:r>
              <a:rPr lang="pt-BR" dirty="0"/>
              <a:t>, contendo suas metas, prazos, demandantes e destinatários;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00"/>
                </a:highlight>
              </a:rPr>
              <a:t>Plano de trabalho do participante</a:t>
            </a:r>
            <a:r>
              <a:rPr lang="pt-BR" dirty="0"/>
              <a:t>: instrumento de gestão que tem por objetivo alocar o percentual da carga horária disponível no período, de forma a </a:t>
            </a:r>
            <a:r>
              <a:rPr lang="pt-BR" b="1" dirty="0"/>
              <a:t>contribuir direta ou indiretamente para o plano de entregas da unidade</a:t>
            </a:r>
            <a:r>
              <a:rPr lang="pt-BR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volante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é aquele composto por participantes de unidades diversas com objetivo de atuar em projetos específicos;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Unidade instituidora: presidência, órgãos de assistência direta e imediata à presidência, coordenações gerais e órgãos específicos singulares. No âmbito da Presidência, esta poderá atribuir a condição de unidade instituidora a outros órgãos de sua estrutura formal;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Unidade de execução: qualquer área integrante da estrutura formal das unidades instituidoras da Fiocruz que tenham plano de entregas pactuado.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629F85-6189-F037-9B95-973B711556B8}"/>
              </a:ext>
            </a:extLst>
          </p:cNvPr>
          <p:cNvSpPr txBox="1"/>
          <p:nvPr/>
        </p:nvSpPr>
        <p:spPr>
          <a:xfrm>
            <a:off x="767033" y="588665"/>
            <a:ext cx="647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Conceitos - Art. 4º  (continuação)</a:t>
            </a:r>
          </a:p>
        </p:txBody>
      </p:sp>
    </p:spTree>
    <p:extLst>
      <p:ext uri="{BB962C8B-B14F-4D97-AF65-F5344CB8AC3E}">
        <p14:creationId xmlns:p14="http://schemas.microsoft.com/office/powerpoint/2010/main" val="130757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663F8B-EE47-45F0-2099-BACFA657C22D}"/>
              </a:ext>
            </a:extLst>
          </p:cNvPr>
          <p:cNvSpPr txBox="1"/>
          <p:nvPr/>
        </p:nvSpPr>
        <p:spPr>
          <a:xfrm>
            <a:off x="767032" y="588665"/>
            <a:ext cx="5328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Vedações – Art. 5º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30B734-6E99-49FB-A79B-C4E9C192472E}"/>
              </a:ext>
            </a:extLst>
          </p:cNvPr>
          <p:cNvSpPr txBox="1"/>
          <p:nvPr/>
        </p:nvSpPr>
        <p:spPr>
          <a:xfrm>
            <a:off x="940501" y="1738685"/>
            <a:ext cx="99297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É vedada a participação de agentes públicos no PGD da Fiocruz nas seguintes situações: </a:t>
            </a:r>
          </a:p>
          <a:p>
            <a:pPr algn="just"/>
            <a:endParaRPr lang="pt-BR" dirty="0"/>
          </a:p>
          <a:p>
            <a:pPr marL="400050" indent="-400050" algn="just">
              <a:buAutoNum type="romanUcPeriod"/>
            </a:pPr>
            <a:r>
              <a:rPr lang="pt-BR" dirty="0"/>
              <a:t>Em processos de trabalho não parametrizáveis, cuja natureza não permita a efetiva mensuração dos resultados e desempenho em relação às entregas; </a:t>
            </a:r>
          </a:p>
          <a:p>
            <a:pPr marL="400050" indent="-400050" algn="just">
              <a:buAutoNum type="romanUcPeriod"/>
            </a:pPr>
            <a:r>
              <a:rPr lang="pt-BR" dirty="0"/>
              <a:t>Em processos de trabalho cuja participação do agente público no PGD possa vir a </a:t>
            </a:r>
            <a:r>
              <a:rPr lang="pt-BR" dirty="0">
                <a:highlight>
                  <a:srgbClr val="FFFF00"/>
                </a:highlight>
              </a:rPr>
              <a:t>implicar prejuízo à manutenção da capacidade plena de atendimento presencial </a:t>
            </a:r>
            <a:r>
              <a:rPr lang="pt-BR" dirty="0"/>
              <a:t>ao público interno e externo; </a:t>
            </a:r>
          </a:p>
          <a:p>
            <a:pPr marL="400050" indent="-400050" algn="just">
              <a:buAutoNum type="romanUcPeriod"/>
            </a:pPr>
            <a:r>
              <a:rPr lang="pt-BR" dirty="0"/>
              <a:t>Em processos de trabalho cuja participação do agente público no PGD possa vir a </a:t>
            </a:r>
            <a:r>
              <a:rPr lang="pt-BR" dirty="0">
                <a:highlight>
                  <a:srgbClr val="FFFF00"/>
                </a:highlight>
              </a:rPr>
              <a:t>implicar prejuízo a atividades de assistência, produção de insumos para a saúde ou ao controle de qualidade em saúde</a:t>
            </a:r>
            <a:r>
              <a:rPr lang="pt-BR" dirty="0"/>
              <a:t>. </a:t>
            </a:r>
          </a:p>
          <a:p>
            <a:pPr marL="400050" indent="-400050" algn="just">
              <a:buAutoNum type="romanUcPeriod"/>
            </a:pPr>
            <a:endParaRPr lang="pt-BR" dirty="0"/>
          </a:p>
          <a:p>
            <a:pPr algn="just"/>
            <a:r>
              <a:rPr lang="pt-BR" dirty="0"/>
              <a:t>Parágrafo único. Os atos normativos das unidades poderão identificar e descrever as atividades com vedação ao programa, que devem ser atinentes aos processos de trabalho vedados neste artigo.</a:t>
            </a:r>
          </a:p>
        </p:txBody>
      </p:sp>
      <p:pic>
        <p:nvPicPr>
          <p:cNvPr id="8" name="Gráfico 7" descr="Área de Transferência Parcialmente Marcada com preenchimento sólido">
            <a:extLst>
              <a:ext uri="{FF2B5EF4-FFF2-40B4-BE49-F238E27FC236}">
                <a16:creationId xmlns:a16="http://schemas.microsoft.com/office/drawing/2014/main" id="{92F69031-BF78-91AE-7A80-A9BDB5A3C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056" y="5103833"/>
            <a:ext cx="1420612" cy="14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FF6C982-3B9C-4501-9819-347C1CCD18AC}"/>
              </a:ext>
            </a:extLst>
          </p:cNvPr>
          <p:cNvSpPr/>
          <p:nvPr/>
        </p:nvSpPr>
        <p:spPr>
          <a:xfrm>
            <a:off x="2121179" y="2547009"/>
            <a:ext cx="2576223" cy="3307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56EB1F-4A5A-587D-4617-E9C4F37BBAEF}"/>
              </a:ext>
            </a:extLst>
          </p:cNvPr>
          <p:cNvSpPr txBox="1"/>
          <p:nvPr/>
        </p:nvSpPr>
        <p:spPr>
          <a:xfrm>
            <a:off x="650683" y="588665"/>
            <a:ext cx="3533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Objetivos – Art. 6º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CA256D-D3E0-BE0A-B275-72DD297B53BB}"/>
              </a:ext>
            </a:extLst>
          </p:cNvPr>
          <p:cNvSpPr txBox="1"/>
          <p:nvPr/>
        </p:nvSpPr>
        <p:spPr>
          <a:xfrm>
            <a:off x="650683" y="1649303"/>
            <a:ext cx="105464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pt-BR" dirty="0"/>
              <a:t>Fortalecer a eficiência, efetividade e qualidade dos serviços prestados à sociedade; </a:t>
            </a:r>
          </a:p>
          <a:p>
            <a:pPr marL="400050" indent="-400050">
              <a:buAutoNum type="romanUcPeriod"/>
            </a:pPr>
            <a:r>
              <a:rPr lang="pt-BR" dirty="0">
                <a:highlight>
                  <a:srgbClr val="FFFF00"/>
                </a:highlight>
              </a:rPr>
              <a:t>Manter a integridade e a vivência coletiva institucional</a:t>
            </a:r>
            <a:r>
              <a:rPr lang="pt-BR" dirty="0"/>
              <a:t>; </a:t>
            </a:r>
          </a:p>
          <a:p>
            <a:pPr marL="400050" indent="-400050" algn="just">
              <a:buAutoNum type="romanUcPeriod"/>
            </a:pPr>
            <a:r>
              <a:rPr lang="pt-BR" dirty="0"/>
              <a:t>Estimular o desenvolvimento do trabalho criativo, da inovação e da cultura do trabalho digital; </a:t>
            </a:r>
          </a:p>
          <a:p>
            <a:pPr marL="400050" indent="-400050">
              <a:buAutoNum type="romanUcPeriod"/>
            </a:pPr>
            <a:r>
              <a:rPr lang="pt-BR" dirty="0">
                <a:highlight>
                  <a:srgbClr val="FFFF00"/>
                </a:highlight>
              </a:rPr>
              <a:t>Priorizar a finalidade humana e social da instituição e enfatizar as relações colaborativas e de confiança entre os agentes públicos</a:t>
            </a:r>
            <a:r>
              <a:rPr lang="pt-BR" dirty="0"/>
              <a:t>; </a:t>
            </a:r>
          </a:p>
          <a:p>
            <a:pPr marL="400050" indent="-400050">
              <a:buAutoNum type="romanUcPeriod"/>
            </a:pPr>
            <a:r>
              <a:rPr lang="pt-BR" dirty="0"/>
              <a:t>Fortalecer o comprometimento dos participantes com os objetivos e valores da instituição; </a:t>
            </a:r>
          </a:p>
          <a:p>
            <a:pPr marL="400050" indent="-400050">
              <a:buAutoNum type="romanUcPeriod"/>
            </a:pPr>
            <a:r>
              <a:rPr lang="pt-BR" dirty="0"/>
              <a:t>Favorecer o relacionamento entre o Estado e a sociedade e a manutenção da força de trabalho na instituição; </a:t>
            </a:r>
          </a:p>
          <a:p>
            <a:pPr marL="400050" indent="-400050">
              <a:buAutoNum type="romanUcPeriod"/>
            </a:pPr>
            <a:r>
              <a:rPr lang="pt-BR" dirty="0"/>
              <a:t>Atrair e reter agentes públicos na Instituição; </a:t>
            </a:r>
          </a:p>
          <a:p>
            <a:pPr marL="400050" indent="-400050">
              <a:buAutoNum type="romanUcPeriod"/>
            </a:pPr>
            <a:r>
              <a:rPr lang="pt-BR" dirty="0">
                <a:highlight>
                  <a:srgbClr val="FFFF00"/>
                </a:highlight>
              </a:rPr>
              <a:t>Salvaguardar, promover e monitorar a saúde dos trabalhadores atuantes no programa. </a:t>
            </a:r>
          </a:p>
        </p:txBody>
      </p:sp>
      <p:pic>
        <p:nvPicPr>
          <p:cNvPr id="7" name="Gráfico 6" descr="Na mosca com preenchimento sólido">
            <a:extLst>
              <a:ext uri="{FF2B5EF4-FFF2-40B4-BE49-F238E27FC236}">
                <a16:creationId xmlns:a16="http://schemas.microsoft.com/office/drawing/2014/main" id="{48424C33-3360-A01D-D32B-DB107352B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270" y="4973900"/>
            <a:ext cx="1455460" cy="1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F419ED-D3AA-B9E4-B87A-5E0FB74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23" y="112415"/>
            <a:ext cx="1143000" cy="9525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8607408-F78A-1A4C-CE61-AE0AE180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84" y="1307798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pt-BR" alt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2400"/>
          </a:p>
          <a:p>
            <a:pPr defTabSz="1219170"/>
            <a:endParaRPr lang="pt-BR" alt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1637F7-296C-2B4C-9873-822C18FE5A17}"/>
              </a:ext>
            </a:extLst>
          </p:cNvPr>
          <p:cNvSpPr txBox="1"/>
          <p:nvPr/>
        </p:nvSpPr>
        <p:spPr>
          <a:xfrm>
            <a:off x="650683" y="588665"/>
            <a:ext cx="5655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Disposições Gerais – Art. 7º, 9º e 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4D9355-015A-E764-92B2-C4640FDE8AE9}"/>
              </a:ext>
            </a:extLst>
          </p:cNvPr>
          <p:cNvSpPr txBox="1"/>
          <p:nvPr/>
        </p:nvSpPr>
        <p:spPr>
          <a:xfrm>
            <a:off x="650683" y="1199398"/>
            <a:ext cx="106844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7º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Não haverá acréscimo de produtividade </a:t>
            </a:r>
            <a:r>
              <a:rPr lang="pt-BR" dirty="0">
                <a:highlight>
                  <a:srgbClr val="FFFF00"/>
                </a:highlight>
              </a:rPr>
              <a:t>no teletrabalho em relação ao trabalho presencial para os participantes do PGD;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participação no PGD se baseia no controle de entregas, independentemente da modalidade adotada;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A participação no PGD é facultativa</a:t>
            </a:r>
            <a:r>
              <a:rPr lang="pt-BR" dirty="0">
                <a:highlight>
                  <a:srgbClr val="FFFF00"/>
                </a:highlight>
              </a:rPr>
              <a:t>, condicionada ao interesse do agente público e admissão no processo seletivo de que trata a presente portaria.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/>
              <a:t>Art. 9º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rgbClr val="FFFF00"/>
                </a:highlight>
              </a:rPr>
              <a:t>Todos os participantes do PGD Fiocruz estarão dispensados do registro de controle de frequência </a:t>
            </a:r>
            <a:r>
              <a:rPr lang="pt-BR" dirty="0">
                <a:highlight>
                  <a:srgbClr val="FFFF00"/>
                </a:highlight>
              </a:rPr>
              <a:t>e assiduidade,</a:t>
            </a:r>
            <a:r>
              <a:rPr lang="pt-BR" dirty="0"/>
              <a:t> na totalidade da sua jornada de trabalho, qualquer que seja a modalidade e o regime de execução.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/>
              <a:t>Art. 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adesão à modalidade teletrabalho dependerá de pactuação entre o participante e sua chefia imediata, nos termos estabelecidos no TCR, ressalvando-se que somente poderão ingressar na modalidade teletrabalho os participantes que já tenham cumprido um ano de estágio probatório.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dirty="0"/>
              <a:t>Parágrafo único. </a:t>
            </a:r>
            <a:r>
              <a:rPr lang="pt-BR" b="1" dirty="0">
                <a:highlight>
                  <a:srgbClr val="FFFF00"/>
                </a:highlight>
              </a:rPr>
              <a:t>A chefia imediata e o participante poderão repactuar, a qualquer momento, a modalidade e o regime de execução </a:t>
            </a:r>
            <a:r>
              <a:rPr lang="pt-BR" dirty="0">
                <a:highlight>
                  <a:srgbClr val="FFFF00"/>
                </a:highlight>
              </a:rPr>
              <a:t>para melhor adequação do programa</a:t>
            </a:r>
            <a:r>
              <a:rPr lang="pt-BR" dirty="0"/>
              <a:t>, mediante ajuste no TCR.</a:t>
            </a:r>
          </a:p>
        </p:txBody>
      </p:sp>
    </p:spTree>
    <p:extLst>
      <p:ext uri="{BB962C8B-B14F-4D97-AF65-F5344CB8AC3E}">
        <p14:creationId xmlns:p14="http://schemas.microsoft.com/office/powerpoint/2010/main" val="10223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20;p46">
            <a:extLst>
              <a:ext uri="{FF2B5EF4-FFF2-40B4-BE49-F238E27FC236}">
                <a16:creationId xmlns:a16="http://schemas.microsoft.com/office/drawing/2014/main" id="{238A986D-99E6-487F-1164-FC96BCB7D3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133" t="17709" r="65278" b="19333"/>
          <a:stretch/>
        </p:blipFill>
        <p:spPr>
          <a:xfrm>
            <a:off x="11202633" y="170303"/>
            <a:ext cx="823467" cy="9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16;p46">
            <a:extLst>
              <a:ext uri="{FF2B5EF4-FFF2-40B4-BE49-F238E27FC236}">
                <a16:creationId xmlns:a16="http://schemas.microsoft.com/office/drawing/2014/main" id="{114AE04A-CC8A-8132-8633-0BC644F0E6CD}"/>
              </a:ext>
            </a:extLst>
          </p:cNvPr>
          <p:cNvSpPr txBox="1"/>
          <p:nvPr/>
        </p:nvSpPr>
        <p:spPr>
          <a:xfrm>
            <a:off x="563654" y="820208"/>
            <a:ext cx="10898139" cy="3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70000"/>
              </a:lnSpc>
              <a:buClr>
                <a:srgbClr val="FA0202"/>
              </a:buClr>
              <a:buSzPts val="3800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cs typeface="Poppins"/>
                <a:sym typeface="Poppins"/>
              </a:rPr>
              <a:t>Modalidades e regime de execução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8082706-BEB3-B18D-224D-F1C9AACE2726}"/>
              </a:ext>
            </a:extLst>
          </p:cNvPr>
          <p:cNvGrpSpPr/>
          <p:nvPr/>
        </p:nvGrpSpPr>
        <p:grpSpPr>
          <a:xfrm>
            <a:off x="563654" y="2480022"/>
            <a:ext cx="8836328" cy="1897956"/>
            <a:chOff x="228372" y="667638"/>
            <a:chExt cx="6627246" cy="1423467"/>
          </a:xfrm>
        </p:grpSpPr>
        <p:sp>
          <p:nvSpPr>
            <p:cNvPr id="4" name="Google Shape;317;p46">
              <a:extLst>
                <a:ext uri="{FF2B5EF4-FFF2-40B4-BE49-F238E27FC236}">
                  <a16:creationId xmlns:a16="http://schemas.microsoft.com/office/drawing/2014/main" id="{1FBB0CDD-07D8-267C-470E-F042C3450681}"/>
                </a:ext>
              </a:extLst>
            </p:cNvPr>
            <p:cNvSpPr txBox="1"/>
            <p:nvPr/>
          </p:nvSpPr>
          <p:spPr>
            <a:xfrm>
              <a:off x="228372" y="667638"/>
              <a:ext cx="5874555" cy="1423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marL="380990" indent="-380990">
                <a:lnSpc>
                  <a:spcPct val="120000"/>
                </a:lnSpc>
                <a:buClr>
                  <a:srgbClr val="5E5E5E"/>
                </a:buClr>
                <a:buSzPts val="900"/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Poppins Light"/>
                  <a:cs typeface="Poppins Light"/>
                  <a:sym typeface="Poppins Light"/>
                </a:rPr>
                <a:t>Trabalho Presencial</a:t>
              </a:r>
            </a:p>
            <a:p>
              <a:pPr marL="380990" indent="-380990">
                <a:lnSpc>
                  <a:spcPct val="120000"/>
                </a:lnSpc>
                <a:buClr>
                  <a:srgbClr val="5E5E5E"/>
                </a:buClr>
                <a:buSzPts val="900"/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Poppins Light"/>
                  <a:cs typeface="Poppins Light"/>
                  <a:sym typeface="Poppins Light"/>
                </a:rPr>
                <a:t>Teletrabalho em regime Parcial</a:t>
              </a:r>
            </a:p>
            <a:p>
              <a:pPr marL="380990" indent="-380990">
                <a:lnSpc>
                  <a:spcPct val="120000"/>
                </a:lnSpc>
                <a:buClr>
                  <a:srgbClr val="5E5E5E"/>
                </a:buClr>
                <a:buSzPts val="900"/>
                <a:buFont typeface="Wingdings" panose="05000000000000000000" pitchFamily="2" charset="2"/>
                <a:buChar char="Ø"/>
              </a:pPr>
              <a:endParaRPr lang="pt-BR" sz="2000" dirty="0">
                <a:latin typeface="Poppins Light"/>
                <a:cs typeface="Poppins Light"/>
                <a:sym typeface="Poppins Light"/>
              </a:endParaRPr>
            </a:p>
            <a:p>
              <a:pPr marL="380990" indent="-380990">
                <a:lnSpc>
                  <a:spcPct val="120000"/>
                </a:lnSpc>
                <a:buClr>
                  <a:srgbClr val="5E5E5E"/>
                </a:buClr>
                <a:buSzPts val="900"/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Poppins Light"/>
                  <a:cs typeface="Poppins Light"/>
                  <a:sym typeface="Poppins Light"/>
                </a:rPr>
                <a:t>Teletrabalho em regime Integral </a:t>
              </a:r>
            </a:p>
            <a:p>
              <a:pPr marL="380990" indent="-380990">
                <a:lnSpc>
                  <a:spcPct val="120000"/>
                </a:lnSpc>
                <a:buClr>
                  <a:srgbClr val="5E5E5E"/>
                </a:buClr>
                <a:buSzPts val="900"/>
                <a:buFont typeface="Wingdings" panose="05000000000000000000" pitchFamily="2" charset="2"/>
                <a:buChar char="Ø"/>
              </a:pPr>
              <a:r>
                <a:rPr lang="pt-BR" sz="2000" dirty="0">
                  <a:latin typeface="Poppins Light"/>
                  <a:cs typeface="Poppins Light"/>
                  <a:sym typeface="Poppins Light"/>
                </a:rPr>
                <a:t>Teletrabalho em regime Integral residente no exterior</a:t>
              </a:r>
              <a:endParaRPr sz="2000" dirty="0"/>
            </a:p>
          </p:txBody>
        </p:sp>
        <p:sp>
          <p:nvSpPr>
            <p:cNvPr id="5" name="Chave Direita 4">
              <a:extLst>
                <a:ext uri="{FF2B5EF4-FFF2-40B4-BE49-F238E27FC236}">
                  <a16:creationId xmlns:a16="http://schemas.microsoft.com/office/drawing/2014/main" id="{970DAD89-7B69-6330-C634-CF52C49908F4}"/>
                </a:ext>
              </a:extLst>
            </p:cNvPr>
            <p:cNvSpPr/>
            <p:nvPr/>
          </p:nvSpPr>
          <p:spPr>
            <a:xfrm>
              <a:off x="3536146" y="698994"/>
              <a:ext cx="135310" cy="53616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6B69AEF-B6AB-145F-46D1-883698B4B07B}"/>
                </a:ext>
              </a:extLst>
            </p:cNvPr>
            <p:cNvSpPr txBox="1"/>
            <p:nvPr/>
          </p:nvSpPr>
          <p:spPr>
            <a:xfrm>
              <a:off x="3685311" y="789660"/>
              <a:ext cx="1523772" cy="313500"/>
            </a:xfrm>
            <a:prstGeom prst="rect">
              <a:avLst/>
            </a:prstGeom>
            <a:ln w="28575">
              <a:solidFill>
                <a:srgbClr val="16E7C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867" dirty="0">
                  <a:solidFill>
                    <a:schemeClr val="tx1"/>
                  </a:solidFill>
                  <a:latin typeface="Poppins Light"/>
                  <a:cs typeface="Poppins Light"/>
                  <a:sym typeface="Poppins Light"/>
                </a:rPr>
                <a:t>Ao menos 80%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BDE6182-D32E-9286-F8EB-B30246B4F627}"/>
                </a:ext>
              </a:extLst>
            </p:cNvPr>
            <p:cNvSpPr txBox="1"/>
            <p:nvPr/>
          </p:nvSpPr>
          <p:spPr>
            <a:xfrm>
              <a:off x="5879098" y="1565527"/>
              <a:ext cx="976520" cy="313500"/>
            </a:xfrm>
            <a:prstGeom prst="rect">
              <a:avLst/>
            </a:prstGeom>
            <a:ln w="38100">
              <a:solidFill>
                <a:srgbClr val="00A2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5E5E5E"/>
                </a:buClr>
                <a:buSzPts val="900"/>
              </a:pPr>
              <a:r>
                <a:rPr lang="pt-BR" sz="1867" dirty="0">
                  <a:solidFill>
                    <a:schemeClr val="tx1"/>
                  </a:solidFill>
                  <a:latin typeface="Poppins Light"/>
                  <a:cs typeface="Poppins Light"/>
                  <a:sym typeface="Poppins Light"/>
                </a:rPr>
                <a:t>Até 20%</a:t>
              </a:r>
            </a:p>
          </p:txBody>
        </p:sp>
        <p:sp>
          <p:nvSpPr>
            <p:cNvPr id="8" name="Chave Direita 7">
              <a:extLst>
                <a:ext uri="{FF2B5EF4-FFF2-40B4-BE49-F238E27FC236}">
                  <a16:creationId xmlns:a16="http://schemas.microsoft.com/office/drawing/2014/main" id="{F3A98917-2954-2667-5E0A-E5D74E853FFC}"/>
                </a:ext>
              </a:extLst>
            </p:cNvPr>
            <p:cNvSpPr/>
            <p:nvPr/>
          </p:nvSpPr>
          <p:spPr>
            <a:xfrm>
              <a:off x="5697455" y="1379371"/>
              <a:ext cx="169946" cy="71173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A01CC8-9216-8F64-170A-53D84BB79FDC}"/>
              </a:ext>
            </a:extLst>
          </p:cNvPr>
          <p:cNvSpPr txBox="1"/>
          <p:nvPr/>
        </p:nvSpPr>
        <p:spPr>
          <a:xfrm>
            <a:off x="563654" y="159527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8º</a:t>
            </a:r>
          </a:p>
        </p:txBody>
      </p:sp>
    </p:spTree>
    <p:extLst>
      <p:ext uri="{BB962C8B-B14F-4D97-AF65-F5344CB8AC3E}">
        <p14:creationId xmlns:p14="http://schemas.microsoft.com/office/powerpoint/2010/main" val="2605597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5429</Words>
  <Application>Microsoft Office PowerPoint</Application>
  <PresentationFormat>Widescreen</PresentationFormat>
  <Paragraphs>378</Paragraphs>
  <Slides>42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Helvetica Neue</vt:lpstr>
      <vt:lpstr>Poppins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Carolina da Silva Sousa</dc:creator>
  <cp:lastModifiedBy>Alexandre Bandeira de Mattos</cp:lastModifiedBy>
  <cp:revision>15</cp:revision>
  <dcterms:created xsi:type="dcterms:W3CDTF">2023-10-30T12:42:34Z</dcterms:created>
  <dcterms:modified xsi:type="dcterms:W3CDTF">2023-10-31T14:43:45Z</dcterms:modified>
</cp:coreProperties>
</file>