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63" r:id="rId2"/>
    <p:sldId id="256" r:id="rId3"/>
    <p:sldId id="285" r:id="rId4"/>
    <p:sldId id="261" r:id="rId5"/>
    <p:sldId id="267" r:id="rId6"/>
    <p:sldId id="272" r:id="rId7"/>
    <p:sldId id="298" r:id="rId8"/>
    <p:sldId id="265" r:id="rId9"/>
    <p:sldId id="258" r:id="rId10"/>
    <p:sldId id="259" r:id="rId11"/>
    <p:sldId id="268" r:id="rId12"/>
    <p:sldId id="286" r:id="rId13"/>
    <p:sldId id="287" r:id="rId14"/>
    <p:sldId id="260" r:id="rId15"/>
    <p:sldId id="284" r:id="rId16"/>
    <p:sldId id="292" r:id="rId17"/>
    <p:sldId id="293" r:id="rId18"/>
    <p:sldId id="294" r:id="rId19"/>
    <p:sldId id="295" r:id="rId20"/>
    <p:sldId id="282" r:id="rId21"/>
    <p:sldId id="296" r:id="rId22"/>
    <p:sldId id="297" r:id="rId23"/>
    <p:sldId id="301" r:id="rId24"/>
    <p:sldId id="270" r:id="rId25"/>
    <p:sldId id="299" r:id="rId26"/>
    <p:sldId id="271" r:id="rId27"/>
    <p:sldId id="289" r:id="rId28"/>
    <p:sldId id="288" r:id="rId29"/>
    <p:sldId id="302" r:id="rId30"/>
    <p:sldId id="290" r:id="rId31"/>
    <p:sldId id="300" r:id="rId3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FD2C22D-893C-4145-B256-88935052898F}" type="doc">
      <dgm:prSet loTypeId="urn:microsoft.com/office/officeart/2005/8/layout/radial3" loCatId="cycle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pt-BR"/>
        </a:p>
      </dgm:t>
    </dgm:pt>
    <dgm:pt modelId="{D9E88DCF-5862-40F8-99E4-A91E59325434}">
      <dgm:prSet phldrT="[Texto]"/>
      <dgm:spPr/>
      <dgm:t>
        <a:bodyPr/>
        <a:lstStyle/>
        <a:p>
          <a:r>
            <a:rPr lang="pt-BR" dirty="0"/>
            <a:t>PESQUISA-AÇÃO</a:t>
          </a:r>
        </a:p>
      </dgm:t>
    </dgm:pt>
    <dgm:pt modelId="{25C8C5CF-04D2-4782-A366-ED4C023F98AA}" type="parTrans" cxnId="{7B247C36-B922-48A2-B61C-BDFBB4662CAD}">
      <dgm:prSet/>
      <dgm:spPr/>
      <dgm:t>
        <a:bodyPr/>
        <a:lstStyle/>
        <a:p>
          <a:endParaRPr lang="pt-BR"/>
        </a:p>
      </dgm:t>
    </dgm:pt>
    <dgm:pt modelId="{40D41FFF-DC15-4BF8-88B7-144305949CA3}" type="sibTrans" cxnId="{7B247C36-B922-48A2-B61C-BDFBB4662CAD}">
      <dgm:prSet/>
      <dgm:spPr/>
      <dgm:t>
        <a:bodyPr/>
        <a:lstStyle/>
        <a:p>
          <a:endParaRPr lang="pt-BR"/>
        </a:p>
      </dgm:t>
    </dgm:pt>
    <dgm:pt modelId="{1A8B72D1-EE17-44E6-A651-0E592DD06069}">
      <dgm:prSet phldrT="[Texto]" custT="1"/>
      <dgm:spPr/>
      <dgm:t>
        <a:bodyPr/>
        <a:lstStyle/>
        <a:p>
          <a:r>
            <a:rPr lang="pt-BR" sz="2800" b="1" dirty="0"/>
            <a:t>AGIR</a:t>
          </a:r>
        </a:p>
      </dgm:t>
    </dgm:pt>
    <dgm:pt modelId="{604F2DBF-7344-4C30-A989-3CB037EEDD53}" type="parTrans" cxnId="{DD89B9EE-6B00-4787-BF50-10C362115217}">
      <dgm:prSet/>
      <dgm:spPr/>
      <dgm:t>
        <a:bodyPr/>
        <a:lstStyle/>
        <a:p>
          <a:endParaRPr lang="pt-BR"/>
        </a:p>
      </dgm:t>
    </dgm:pt>
    <dgm:pt modelId="{0183541D-5D19-4680-876F-6B47F319A1EC}" type="sibTrans" cxnId="{DD89B9EE-6B00-4787-BF50-10C362115217}">
      <dgm:prSet/>
      <dgm:spPr/>
      <dgm:t>
        <a:bodyPr/>
        <a:lstStyle/>
        <a:p>
          <a:endParaRPr lang="pt-BR"/>
        </a:p>
      </dgm:t>
    </dgm:pt>
    <dgm:pt modelId="{B73F14B3-A50C-4AC8-BCE9-C379502C0143}">
      <dgm:prSet phldrT="[Texto]"/>
      <dgm:spPr/>
      <dgm:t>
        <a:bodyPr/>
        <a:lstStyle/>
        <a:p>
          <a:r>
            <a:rPr lang="pt-BR" b="1" dirty="0"/>
            <a:t>MONITORAR E DESCREVER</a:t>
          </a:r>
        </a:p>
      </dgm:t>
    </dgm:pt>
    <dgm:pt modelId="{D58ADABA-DDB1-4198-9259-C7078725C045}" type="parTrans" cxnId="{44B0948B-D6F5-44B1-AFE8-96A41DD535D6}">
      <dgm:prSet/>
      <dgm:spPr/>
      <dgm:t>
        <a:bodyPr/>
        <a:lstStyle/>
        <a:p>
          <a:endParaRPr lang="pt-BR"/>
        </a:p>
      </dgm:t>
    </dgm:pt>
    <dgm:pt modelId="{3FAF9811-2156-4CBE-A779-A7A3687F59B1}" type="sibTrans" cxnId="{44B0948B-D6F5-44B1-AFE8-96A41DD535D6}">
      <dgm:prSet/>
      <dgm:spPr/>
      <dgm:t>
        <a:bodyPr/>
        <a:lstStyle/>
        <a:p>
          <a:endParaRPr lang="pt-BR"/>
        </a:p>
      </dgm:t>
    </dgm:pt>
    <dgm:pt modelId="{146B17A5-5292-4E58-A542-B64DE63172BE}">
      <dgm:prSet phldrT="[Texto]" custT="1"/>
      <dgm:spPr/>
      <dgm:t>
        <a:bodyPr/>
        <a:lstStyle/>
        <a:p>
          <a:r>
            <a:rPr lang="pt-BR" sz="2000" b="1" dirty="0"/>
            <a:t>AVALIAR</a:t>
          </a:r>
        </a:p>
      </dgm:t>
    </dgm:pt>
    <dgm:pt modelId="{B278978B-2068-4984-A0E9-66BCBF1073B3}" type="parTrans" cxnId="{CAFDBA52-6CCF-4DB5-808C-70709C95AB97}">
      <dgm:prSet/>
      <dgm:spPr/>
      <dgm:t>
        <a:bodyPr/>
        <a:lstStyle/>
        <a:p>
          <a:endParaRPr lang="pt-BR"/>
        </a:p>
      </dgm:t>
    </dgm:pt>
    <dgm:pt modelId="{899E6A5E-ECAB-4851-A008-7137E0658DA6}" type="sibTrans" cxnId="{CAFDBA52-6CCF-4DB5-808C-70709C95AB97}">
      <dgm:prSet/>
      <dgm:spPr/>
      <dgm:t>
        <a:bodyPr/>
        <a:lstStyle/>
        <a:p>
          <a:endParaRPr lang="pt-BR"/>
        </a:p>
      </dgm:t>
    </dgm:pt>
    <dgm:pt modelId="{DC86EB05-20AA-4212-8B44-E63C2EF40CF0}">
      <dgm:prSet phldrT="[Texto]" custT="1"/>
      <dgm:spPr/>
      <dgm:t>
        <a:bodyPr/>
        <a:lstStyle/>
        <a:p>
          <a:r>
            <a:rPr lang="pt-BR" sz="1800" b="1" dirty="0"/>
            <a:t>PLANEJAR</a:t>
          </a:r>
        </a:p>
      </dgm:t>
    </dgm:pt>
    <dgm:pt modelId="{58A2C108-CC3C-41C0-ABE8-0F2985A620D4}" type="parTrans" cxnId="{1D0FA378-A3F4-42B4-816B-3E8C2126ECB6}">
      <dgm:prSet/>
      <dgm:spPr/>
      <dgm:t>
        <a:bodyPr/>
        <a:lstStyle/>
        <a:p>
          <a:endParaRPr lang="pt-BR"/>
        </a:p>
      </dgm:t>
    </dgm:pt>
    <dgm:pt modelId="{90BBE2A0-56EE-456B-81DB-80DB8BE0347A}" type="sibTrans" cxnId="{1D0FA378-A3F4-42B4-816B-3E8C2126ECB6}">
      <dgm:prSet/>
      <dgm:spPr/>
      <dgm:t>
        <a:bodyPr/>
        <a:lstStyle/>
        <a:p>
          <a:endParaRPr lang="pt-BR"/>
        </a:p>
      </dgm:t>
    </dgm:pt>
    <dgm:pt modelId="{AA5142BD-6F9B-4A16-899B-7C0667B217CD}" type="pres">
      <dgm:prSet presAssocID="{DFD2C22D-893C-4145-B256-88935052898F}" presName="composite" presStyleCnt="0">
        <dgm:presLayoutVars>
          <dgm:chMax val="1"/>
          <dgm:dir/>
          <dgm:resizeHandles val="exact"/>
        </dgm:presLayoutVars>
      </dgm:prSet>
      <dgm:spPr/>
    </dgm:pt>
    <dgm:pt modelId="{59A82E7E-DE51-4164-A865-6381308394AD}" type="pres">
      <dgm:prSet presAssocID="{DFD2C22D-893C-4145-B256-88935052898F}" presName="radial" presStyleCnt="0">
        <dgm:presLayoutVars>
          <dgm:animLvl val="ctr"/>
        </dgm:presLayoutVars>
      </dgm:prSet>
      <dgm:spPr/>
    </dgm:pt>
    <dgm:pt modelId="{9147873D-F729-4E6F-B236-3F1260AB96C0}" type="pres">
      <dgm:prSet presAssocID="{D9E88DCF-5862-40F8-99E4-A91E59325434}" presName="centerShape" presStyleLbl="vennNode1" presStyleIdx="0" presStyleCnt="5"/>
      <dgm:spPr/>
    </dgm:pt>
    <dgm:pt modelId="{FA73FFF0-3032-44DE-9E33-BB21CCBB4B67}" type="pres">
      <dgm:prSet presAssocID="{1A8B72D1-EE17-44E6-A651-0E592DD06069}" presName="node" presStyleLbl="vennNode1" presStyleIdx="1" presStyleCnt="5">
        <dgm:presLayoutVars>
          <dgm:bulletEnabled val="1"/>
        </dgm:presLayoutVars>
      </dgm:prSet>
      <dgm:spPr/>
    </dgm:pt>
    <dgm:pt modelId="{F5B9930B-EFFF-4CDB-8F76-A731BD3F21F1}" type="pres">
      <dgm:prSet presAssocID="{B73F14B3-A50C-4AC8-BCE9-C379502C0143}" presName="node" presStyleLbl="vennNode1" presStyleIdx="2" presStyleCnt="5">
        <dgm:presLayoutVars>
          <dgm:bulletEnabled val="1"/>
        </dgm:presLayoutVars>
      </dgm:prSet>
      <dgm:spPr/>
    </dgm:pt>
    <dgm:pt modelId="{494A15B6-FBC5-476F-ABB7-C87673FED8CB}" type="pres">
      <dgm:prSet presAssocID="{146B17A5-5292-4E58-A542-B64DE63172BE}" presName="node" presStyleLbl="vennNode1" presStyleIdx="3" presStyleCnt="5">
        <dgm:presLayoutVars>
          <dgm:bulletEnabled val="1"/>
        </dgm:presLayoutVars>
      </dgm:prSet>
      <dgm:spPr/>
    </dgm:pt>
    <dgm:pt modelId="{F6A87B19-3C8F-4566-8FEC-BE26C661271B}" type="pres">
      <dgm:prSet presAssocID="{DC86EB05-20AA-4212-8B44-E63C2EF40CF0}" presName="node" presStyleLbl="vennNode1" presStyleIdx="4" presStyleCnt="5">
        <dgm:presLayoutVars>
          <dgm:bulletEnabled val="1"/>
        </dgm:presLayoutVars>
      </dgm:prSet>
      <dgm:spPr/>
    </dgm:pt>
  </dgm:ptLst>
  <dgm:cxnLst>
    <dgm:cxn modelId="{8A770E26-07F9-4B7F-A86D-4FDF97CC45C1}" type="presOf" srcId="{146B17A5-5292-4E58-A542-B64DE63172BE}" destId="{494A15B6-FBC5-476F-ABB7-C87673FED8CB}" srcOrd="0" destOrd="0" presId="urn:microsoft.com/office/officeart/2005/8/layout/radial3"/>
    <dgm:cxn modelId="{7B247C36-B922-48A2-B61C-BDFBB4662CAD}" srcId="{DFD2C22D-893C-4145-B256-88935052898F}" destId="{D9E88DCF-5862-40F8-99E4-A91E59325434}" srcOrd="0" destOrd="0" parTransId="{25C8C5CF-04D2-4782-A366-ED4C023F98AA}" sibTransId="{40D41FFF-DC15-4BF8-88B7-144305949CA3}"/>
    <dgm:cxn modelId="{F1DDAD5C-9EF1-4955-B8FE-A1B84B2043A5}" type="presOf" srcId="{1A8B72D1-EE17-44E6-A651-0E592DD06069}" destId="{FA73FFF0-3032-44DE-9E33-BB21CCBB4B67}" srcOrd="0" destOrd="0" presId="urn:microsoft.com/office/officeart/2005/8/layout/radial3"/>
    <dgm:cxn modelId="{CAFDBA52-6CCF-4DB5-808C-70709C95AB97}" srcId="{D9E88DCF-5862-40F8-99E4-A91E59325434}" destId="{146B17A5-5292-4E58-A542-B64DE63172BE}" srcOrd="2" destOrd="0" parTransId="{B278978B-2068-4984-A0E9-66BCBF1073B3}" sibTransId="{899E6A5E-ECAB-4851-A008-7137E0658DA6}"/>
    <dgm:cxn modelId="{1D0FA378-A3F4-42B4-816B-3E8C2126ECB6}" srcId="{D9E88DCF-5862-40F8-99E4-A91E59325434}" destId="{DC86EB05-20AA-4212-8B44-E63C2EF40CF0}" srcOrd="3" destOrd="0" parTransId="{58A2C108-CC3C-41C0-ABE8-0F2985A620D4}" sibTransId="{90BBE2A0-56EE-456B-81DB-80DB8BE0347A}"/>
    <dgm:cxn modelId="{5674FB85-ED6A-4A89-A68A-5C8F8B65E2F2}" type="presOf" srcId="{DC86EB05-20AA-4212-8B44-E63C2EF40CF0}" destId="{F6A87B19-3C8F-4566-8FEC-BE26C661271B}" srcOrd="0" destOrd="0" presId="urn:microsoft.com/office/officeart/2005/8/layout/radial3"/>
    <dgm:cxn modelId="{44B0948B-D6F5-44B1-AFE8-96A41DD535D6}" srcId="{D9E88DCF-5862-40F8-99E4-A91E59325434}" destId="{B73F14B3-A50C-4AC8-BCE9-C379502C0143}" srcOrd="1" destOrd="0" parTransId="{D58ADABA-DDB1-4198-9259-C7078725C045}" sibTransId="{3FAF9811-2156-4CBE-A779-A7A3687F59B1}"/>
    <dgm:cxn modelId="{DA8C23CB-8789-4170-B3CD-202EC797D77E}" type="presOf" srcId="{DFD2C22D-893C-4145-B256-88935052898F}" destId="{AA5142BD-6F9B-4A16-899B-7C0667B217CD}" srcOrd="0" destOrd="0" presId="urn:microsoft.com/office/officeart/2005/8/layout/radial3"/>
    <dgm:cxn modelId="{EC0D91D6-A417-4EE0-986A-587CC599D43B}" type="presOf" srcId="{D9E88DCF-5862-40F8-99E4-A91E59325434}" destId="{9147873D-F729-4E6F-B236-3F1260AB96C0}" srcOrd="0" destOrd="0" presId="urn:microsoft.com/office/officeart/2005/8/layout/radial3"/>
    <dgm:cxn modelId="{BAFE2ADC-0EDB-4C12-BF06-3A669AC9577F}" type="presOf" srcId="{B73F14B3-A50C-4AC8-BCE9-C379502C0143}" destId="{F5B9930B-EFFF-4CDB-8F76-A731BD3F21F1}" srcOrd="0" destOrd="0" presId="urn:microsoft.com/office/officeart/2005/8/layout/radial3"/>
    <dgm:cxn modelId="{DD89B9EE-6B00-4787-BF50-10C362115217}" srcId="{D9E88DCF-5862-40F8-99E4-A91E59325434}" destId="{1A8B72D1-EE17-44E6-A651-0E592DD06069}" srcOrd="0" destOrd="0" parTransId="{604F2DBF-7344-4C30-A989-3CB037EEDD53}" sibTransId="{0183541D-5D19-4680-876F-6B47F319A1EC}"/>
    <dgm:cxn modelId="{A2CD0191-79C7-4AB7-8601-A985817A6226}" type="presParOf" srcId="{AA5142BD-6F9B-4A16-899B-7C0667B217CD}" destId="{59A82E7E-DE51-4164-A865-6381308394AD}" srcOrd="0" destOrd="0" presId="urn:microsoft.com/office/officeart/2005/8/layout/radial3"/>
    <dgm:cxn modelId="{7E370638-1433-4855-8AD4-D52054B6220C}" type="presParOf" srcId="{59A82E7E-DE51-4164-A865-6381308394AD}" destId="{9147873D-F729-4E6F-B236-3F1260AB96C0}" srcOrd="0" destOrd="0" presId="urn:microsoft.com/office/officeart/2005/8/layout/radial3"/>
    <dgm:cxn modelId="{8A4E0240-8992-48BD-B8F1-B94A49506512}" type="presParOf" srcId="{59A82E7E-DE51-4164-A865-6381308394AD}" destId="{FA73FFF0-3032-44DE-9E33-BB21CCBB4B67}" srcOrd="1" destOrd="0" presId="urn:microsoft.com/office/officeart/2005/8/layout/radial3"/>
    <dgm:cxn modelId="{61744ABB-6D23-4821-AA59-DC8B0149BD20}" type="presParOf" srcId="{59A82E7E-DE51-4164-A865-6381308394AD}" destId="{F5B9930B-EFFF-4CDB-8F76-A731BD3F21F1}" srcOrd="2" destOrd="0" presId="urn:microsoft.com/office/officeart/2005/8/layout/radial3"/>
    <dgm:cxn modelId="{B5A5CB3C-4608-49B3-AD52-B0CEC03BA20B}" type="presParOf" srcId="{59A82E7E-DE51-4164-A865-6381308394AD}" destId="{494A15B6-FBC5-476F-ABB7-C87673FED8CB}" srcOrd="3" destOrd="0" presId="urn:microsoft.com/office/officeart/2005/8/layout/radial3"/>
    <dgm:cxn modelId="{76005D02-8961-449F-B48F-8F1615674556}" type="presParOf" srcId="{59A82E7E-DE51-4164-A865-6381308394AD}" destId="{F6A87B19-3C8F-4566-8FEC-BE26C661271B}" srcOrd="4" destOrd="0" presId="urn:microsoft.com/office/officeart/2005/8/layout/radial3"/>
  </dgm:cxnLst>
  <dgm:bg/>
  <dgm:whole>
    <a:ln>
      <a:solidFill>
        <a:schemeClr val="tx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47873D-F729-4E6F-B236-3F1260AB96C0}">
      <dsp:nvSpPr>
        <dsp:cNvPr id="0" name=""/>
        <dsp:cNvSpPr/>
      </dsp:nvSpPr>
      <dsp:spPr>
        <a:xfrm>
          <a:off x="2561166" y="1206500"/>
          <a:ext cx="3005666" cy="3005666"/>
        </a:xfrm>
        <a:prstGeom prst="ellipse">
          <a:avLst/>
        </a:prstGeom>
        <a:solidFill>
          <a:schemeClr val="accent4">
            <a:alpha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600" kern="1200" dirty="0"/>
            <a:t>PESQUISA-AÇÃO</a:t>
          </a:r>
        </a:p>
      </dsp:txBody>
      <dsp:txXfrm>
        <a:off x="3001336" y="1646670"/>
        <a:ext cx="2125326" cy="2125326"/>
      </dsp:txXfrm>
    </dsp:sp>
    <dsp:sp modelId="{FA73FFF0-3032-44DE-9E33-BB21CCBB4B67}">
      <dsp:nvSpPr>
        <dsp:cNvPr id="0" name=""/>
        <dsp:cNvSpPr/>
      </dsp:nvSpPr>
      <dsp:spPr>
        <a:xfrm>
          <a:off x="3312583" y="536"/>
          <a:ext cx="1502833" cy="1502833"/>
        </a:xfrm>
        <a:prstGeom prst="ellipse">
          <a:avLst/>
        </a:prstGeom>
        <a:solidFill>
          <a:schemeClr val="accent4">
            <a:alpha val="50000"/>
            <a:hueOff val="2450223"/>
            <a:satOff val="-10194"/>
            <a:lumOff val="240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800" b="1" kern="1200" dirty="0"/>
            <a:t>AGIR</a:t>
          </a:r>
        </a:p>
      </dsp:txBody>
      <dsp:txXfrm>
        <a:off x="3532668" y="220621"/>
        <a:ext cx="1062663" cy="1062663"/>
      </dsp:txXfrm>
    </dsp:sp>
    <dsp:sp modelId="{F5B9930B-EFFF-4CDB-8F76-A731BD3F21F1}">
      <dsp:nvSpPr>
        <dsp:cNvPr id="0" name=""/>
        <dsp:cNvSpPr/>
      </dsp:nvSpPr>
      <dsp:spPr>
        <a:xfrm>
          <a:off x="5269963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4900445"/>
            <a:satOff val="-20388"/>
            <a:lumOff val="4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500" b="1" kern="1200" dirty="0"/>
            <a:t>MONITORAR E DESCREVER</a:t>
          </a:r>
        </a:p>
      </dsp:txBody>
      <dsp:txXfrm>
        <a:off x="5490048" y="2178001"/>
        <a:ext cx="1062663" cy="1062663"/>
      </dsp:txXfrm>
    </dsp:sp>
    <dsp:sp modelId="{494A15B6-FBC5-476F-ABB7-C87673FED8CB}">
      <dsp:nvSpPr>
        <dsp:cNvPr id="0" name=""/>
        <dsp:cNvSpPr/>
      </dsp:nvSpPr>
      <dsp:spPr>
        <a:xfrm>
          <a:off x="3312583" y="3915297"/>
          <a:ext cx="1502833" cy="1502833"/>
        </a:xfrm>
        <a:prstGeom prst="ellipse">
          <a:avLst/>
        </a:prstGeom>
        <a:solidFill>
          <a:schemeClr val="accent4">
            <a:alpha val="50000"/>
            <a:hueOff val="7350668"/>
            <a:satOff val="-30583"/>
            <a:lumOff val="720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dirty="0"/>
            <a:t>AVALIAR</a:t>
          </a:r>
        </a:p>
      </dsp:txBody>
      <dsp:txXfrm>
        <a:off x="3532668" y="4135382"/>
        <a:ext cx="1062663" cy="1062663"/>
      </dsp:txXfrm>
    </dsp:sp>
    <dsp:sp modelId="{F6A87B19-3C8F-4566-8FEC-BE26C661271B}">
      <dsp:nvSpPr>
        <dsp:cNvPr id="0" name=""/>
        <dsp:cNvSpPr/>
      </dsp:nvSpPr>
      <dsp:spPr>
        <a:xfrm>
          <a:off x="1355202" y="1957916"/>
          <a:ext cx="1502833" cy="1502833"/>
        </a:xfrm>
        <a:prstGeom prst="ellipse">
          <a:avLst/>
        </a:prstGeom>
        <a:solidFill>
          <a:schemeClr val="accent4">
            <a:alpha val="50000"/>
            <a:hueOff val="9800891"/>
            <a:satOff val="-40777"/>
            <a:lumOff val="960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800" b="1" kern="1200" dirty="0"/>
            <a:t>PLANEJAR</a:t>
          </a:r>
        </a:p>
      </dsp:txBody>
      <dsp:txXfrm>
        <a:off x="1575287" y="2178001"/>
        <a:ext cx="1062663" cy="10626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3">
  <dgm:title val=""/>
  <dgm:desc val=""/>
  <dgm:catLst>
    <dgm:cat type="relationship" pri="31000"/>
    <dgm:cat type="cycle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/>
    <dgm:ruleLst/>
    <dgm:layoutNode name="radial">
      <dgm:varLst>
        <dgm:animLvl val="ctr"/>
      </dgm:varLst>
      <dgm:choose name="Name0">
        <dgm:if name="Name1" func="var" arg="dir" op="equ" val="norm">
          <dgm:choose name="Name2">
            <dgm:if name="Name3" axis="ch ch" ptType="node node" st="1 1" cnt="1 0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else name="Name4">
              <dgm:alg type="cycle">
                <dgm:param type="stAng" val="0"/>
                <dgm:param type="spanAng" val="360"/>
                <dgm:param type="ctrShpMap" val="fNode"/>
              </dgm:alg>
            </dgm:else>
          </dgm:choose>
        </dgm:if>
        <dgm:else name="Name5">
          <dgm:alg type="cycle">
            <dgm:param type="stAng" val="0"/>
            <dgm:param type="spanAng" val="-360"/>
            <dgm:param type="ctrShpMap" val="fNode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enterShape" refType="w"/>
        <dgm:constr type="h" for="ch" forName="centerShape" refType="h"/>
        <dgm:constr type="w" for="ch" forName="node" refType="w" fact="0.5"/>
        <dgm:constr type="h" for="ch" forName="node" refType="h" fact="0.5"/>
        <dgm:constr type="sp" refType="w" refFor="ch" refForName="node" fact="-0.2"/>
        <dgm:constr type="sibSp" refType="w" refFor="ch" refForName="node" fact="-0.2"/>
        <dgm:constr type="primFontSz" for="ch" forName="centerShape" val="65"/>
        <dgm:constr type="primFontSz" for="des" forName="node" val="65"/>
        <dgm:constr type="primFontSz" for="ch" forName="node" refType="primFontSz" refFor="ch" refForName="centerShape" op="lte"/>
      </dgm:constrLst>
      <dgm:ruleLst/>
      <dgm:forEach name="Name6" axis="ch" ptType="node" cnt="1">
        <dgm:layoutNode name="centerShape" styleLbl="vennNode1"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forEach name="Name7" axis="ch" ptType="node">
          <dgm:layoutNode name="node" styleLbl="venn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6CE51D-982A-4DC4-8573-50D4EC3ABA27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474989-7894-4163-A76E-5CE44C56AE1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796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Espaço Reservado para Imagem de Slide 1">
            <a:extLst>
              <a:ext uri="{FF2B5EF4-FFF2-40B4-BE49-F238E27FC236}">
                <a16:creationId xmlns:a16="http://schemas.microsoft.com/office/drawing/2014/main" id="{A9D38AD5-B0BD-6688-DF9F-90247B41F9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Espaço Reservado para Anotações 2">
            <a:extLst>
              <a:ext uri="{FF2B5EF4-FFF2-40B4-BE49-F238E27FC236}">
                <a16:creationId xmlns:a16="http://schemas.microsoft.com/office/drawing/2014/main" id="{934E0083-CBCD-078E-CCBA-AFD521D2751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pt-BR" altLang="pt-BR" sz="2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40% das pessoas enfrentaram problemas de falta de água para higienização e alimentação durante a pandemia.</a:t>
            </a:r>
            <a:endParaRPr lang="pt-BR" altLang="pt-B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292" name="Espaço Reservado para Número de Slide 3">
            <a:extLst>
              <a:ext uri="{FF2B5EF4-FFF2-40B4-BE49-F238E27FC236}">
                <a16:creationId xmlns:a16="http://schemas.microsoft.com/office/drawing/2014/main" id="{C6549901-5FF6-F6C6-044D-31218E79A86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3EFF518-A389-455F-95A7-90954507D599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Espaço Reservado para Imagem de Slide 1">
            <a:extLst>
              <a:ext uri="{FF2B5EF4-FFF2-40B4-BE49-F238E27FC236}">
                <a16:creationId xmlns:a16="http://schemas.microsoft.com/office/drawing/2014/main" id="{78FB04DF-72A9-671B-E85F-98AF0BE0853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Espaço Reservado para Anotações 2">
            <a:extLst>
              <a:ext uri="{FF2B5EF4-FFF2-40B4-BE49-F238E27FC236}">
                <a16:creationId xmlns:a16="http://schemas.microsoft.com/office/drawing/2014/main" id="{EDE29688-F1BE-63B1-A116-0316ED42735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32% relataram que próximos às suas casas correm valas de esgoto, que acabam en</a:t>
            </a:r>
            <a:r>
              <a:rPr lang="pt-BR" altLang="pt-BR" sz="180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contrando a rede de água fluvial. </a:t>
            </a:r>
            <a:endParaRPr lang="pt-BR" altLang="pt-BR" sz="180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</a:pPr>
            <a:endParaRPr lang="pt-BR" altLang="pt-B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8436" name="Espaço Reservado para Número de Slide 3">
            <a:extLst>
              <a:ext uri="{FF2B5EF4-FFF2-40B4-BE49-F238E27FC236}">
                <a16:creationId xmlns:a16="http://schemas.microsoft.com/office/drawing/2014/main" id="{35235849-8EE5-4E3C-D45F-A0BA1BB8CB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A844C11-3120-4BE9-BEB5-010FCC039144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pt-BR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>
            <a:extLst>
              <a:ext uri="{FF2B5EF4-FFF2-40B4-BE49-F238E27FC236}">
                <a16:creationId xmlns:a16="http://schemas.microsoft.com/office/drawing/2014/main" id="{124E0E2F-30F4-EF51-EB63-E1E15DFB92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387" name="Espaço Reservado para Anotações 2">
            <a:extLst>
              <a:ext uri="{FF2B5EF4-FFF2-40B4-BE49-F238E27FC236}">
                <a16:creationId xmlns:a16="http://schemas.microsoft.com/office/drawing/2014/main" id="{3DFDB331-A909-1714-F5A8-F7D883E0A32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pt-BR" altLang="pt-BR" sz="180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Sobre os resíduos sólidos, 42% das pessoas relataram que os resíduos sólidos ficam sem coleta por muito tempo e em locais não adequados.</a:t>
            </a:r>
          </a:p>
          <a:p>
            <a:pPr eaLnBrk="1" hangingPunct="1">
              <a:spcBef>
                <a:spcPct val="0"/>
              </a:spcBef>
            </a:pPr>
            <a:endParaRPr lang="pt-BR" altLang="pt-BR"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388" name="Espaço Reservado para Número de Slide 3">
            <a:extLst>
              <a:ext uri="{FF2B5EF4-FFF2-40B4-BE49-F238E27FC236}">
                <a16:creationId xmlns:a16="http://schemas.microsoft.com/office/drawing/2014/main" id="{C0337462-38F7-A4E5-2C4C-6D8E97D9F7C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12C87E5-0134-412A-8035-299CCEC392F2}" type="slidenum">
              <a:rPr lang="pt-BR" altLang="pt-BR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t-BR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6FCB84-598D-494E-A4B1-0DDDE78A9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98D548-B504-40B5-8983-0702D64D9B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7E4D1F7-C2D2-420B-8E7D-DE623A67D4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F9192D4E-9680-4F49-88EB-10DDBA4C7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9E28D65-646B-4045-BF4B-22E695C1B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94994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3BBEA5-1484-495B-BA8E-C7A4CE113B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0A912D0-1D15-4CCD-9D37-833E728EF5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04F6681-66F1-4458-A134-D7BBA713E6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68541A-90DF-4C67-BC4C-FE0EADD3D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A415E88-FC42-4F0D-A73B-E879295FD3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1520481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98730B8-451B-42C2-B867-DFAD8CA3A9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AF01F82D-1DA3-41D5-B617-EC77045F50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3B36572-0994-4E8C-8453-5C19BCCF5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2FFB5263-2FA5-46A1-87EB-CE102E27F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9DAF7A7-0338-43F2-B641-7B728A1E3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1815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086CF9-1D8F-4D7C-B169-973597974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86478A4-4932-44A0-BF75-76C6218AED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8C9ABB2-C71A-4FD1-AA1C-270A51053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F32B330-20A9-44B6-AB67-11E4E2934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59AD774B-86D2-44AB-A2FD-F5B530023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6703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D5AF876-F1C2-431F-BBDB-21E0E88C9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BCE8F09C-D012-4E46-8413-A3B238F09C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A604DCB-0B09-42C8-8198-C11C22FD5E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E7E90799-D1E5-4E31-9FC9-6F75F278B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FA41107E-78DE-49B8-9B3F-76D1EBE5D3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592391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26099C-7ACD-4DF8-B494-4014884DA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16E2CBB2-6A0E-408E-821B-C2221094DC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97139281-676D-444B-9C00-EAC267D5AE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48B502FA-61AD-45B9-988C-820EFCAC3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9390EC74-C062-4C19-8957-32C9A6FC8E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738ECAB-596B-43EA-8CCD-6844923CDE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85279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F7CD39F-0BA8-47E3-AD4E-41A0CE157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B573A89-B950-46B0-9E37-1A70A28ACA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B417CB46-0AA5-4A0A-9E3C-87344826F4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D9BDEB3-9E40-421D-A6FD-E49F6F3543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2EAEB666-4D19-4C8D-9F4D-A63BF59DB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868802DC-10F2-430A-93A3-B0124BA753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54D36CBA-AB5D-4BCB-B657-B01EF73594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BD60E04-8C57-4429-9E64-FD705B354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60038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2FEA0B7-B2C6-4F02-A448-2EB0EE204D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B02F46FD-A242-48C7-824A-5152ACC00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A7484F16-1675-4BB1-BE86-99984E2A8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1178E41-C29F-4516-A43F-4DF74633D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201980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5218C74-087D-45A5-B8C1-953C185122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A70E062E-BDF9-40CC-A3D1-83FE14D0B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3B1C456F-A4D6-49B7-97CE-E52DF8A66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34652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4AF8C-35BC-480F-A327-A8CA39671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DA77EE8-B97B-4EB7-BB71-795EA1AE9E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9C5994F2-9443-437A-8B6B-92979E2C94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8D40029-ADB8-49C4-987B-40A240B5E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CEB0CFF7-33AF-45E2-A240-8CAF476CBD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928399F-92BB-4265-91A9-778354F40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14866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5D4B43-AF5A-4FD2-B000-7D497209F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A681E753-DAC4-43B0-BC19-10ECD5FEA0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26F32C07-9760-4EB4-9B3A-FD82D9FFB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8612F277-AD60-49D3-9648-F4E07E284E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DA225C3F-0675-463E-9EE6-69333E46FB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7ED2DAE-2A45-408D-A96C-14C203760D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66398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91905468-27BC-4C5A-B756-0F2C06AD03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D52262D1-61A9-453C-953E-E1B52CEE89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D684437F-328D-41C8-BFBB-6AC6ABE77C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2FDF9F-9483-46EF-A0EB-40E0B310C936}" type="datetimeFigureOut">
              <a:rPr lang="pt-BR" smtClean="0"/>
              <a:t>24/07/2023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7D2F3F8F-1E85-447B-84C2-73EACF9F8C7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2891667-8E6B-4760-A6A2-1E66238603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C5FDD4-DD0E-44A2-9DD1-D0D954CEE4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75968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.xml"/><Relationship Id="rId1" Type="http://schemas.openxmlformats.org/officeDocument/2006/relationships/video" Target="file:///C:\Natasha\POS-DOUTORADO\Verdejar\2&#170;%20Oficina\2%20Visita%20ao%20lago-.mp4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9FA5405-E6B1-06B5-3CEC-C2DF472F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2" y="0"/>
            <a:ext cx="9438397" cy="6858000"/>
          </a:xfrm>
          <a:prstGeom prst="rect">
            <a:avLst/>
          </a:prstGeom>
        </p:spPr>
      </p:pic>
      <p:pic>
        <p:nvPicPr>
          <p:cNvPr id="1026" name="Picture 2" descr="Fiotec - Espaço de Pessoas Físicas - Login">
            <a:extLst>
              <a:ext uri="{FF2B5EF4-FFF2-40B4-BE49-F238E27FC236}">
                <a16:creationId xmlns:a16="http://schemas.microsoft.com/office/drawing/2014/main" id="{EC95744D-5185-45AA-445A-F84178F0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18" y="5977423"/>
            <a:ext cx="18859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2705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E673FBE8-B166-40C5-B36F-4371A1FC1A6D}"/>
              </a:ext>
            </a:extLst>
          </p:cNvPr>
          <p:cNvSpPr txBox="1"/>
          <p:nvPr/>
        </p:nvSpPr>
        <p:spPr>
          <a:xfrm>
            <a:off x="464368" y="234943"/>
            <a:ext cx="6096000" cy="55601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egundo o IBGE (2010) - os </a:t>
            </a:r>
            <a:r>
              <a:rPr lang="en-US" sz="1800" dirty="0">
                <a:effectLst/>
                <a:latin typeface="ArialMT"/>
                <a:ea typeface="Calibri" panose="020F0502020204030204" pitchFamily="34" charset="0"/>
                <a:cs typeface="ArialMT"/>
              </a:rPr>
              <a:t>“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aglomerados subnormais</a:t>
            </a:r>
            <a:r>
              <a:rPr lang="en-US" sz="1800" dirty="0">
                <a:effectLst/>
                <a:latin typeface="ArialMT"/>
                <a:ea typeface="Calibri" panose="020F0502020204030204" pitchFamily="34" charset="0"/>
                <a:cs typeface="ArialMT"/>
              </a:rPr>
              <a:t>”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os limites do bairro são os seguintes: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Morro do Alemão,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Vila Matinha,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Morro das Palmeiras,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Parque Alvorada,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 Brasília,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Joaquim de Queiroz,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Itararé,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Mourão Filho,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Morro da Baiana,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Morro do Adeus 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Morro do Piancó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2B061772-8BC8-4501-B920-3EA41990BD44}"/>
              </a:ext>
            </a:extLst>
          </p:cNvPr>
          <p:cNvSpPr txBox="1"/>
          <p:nvPr/>
        </p:nvSpPr>
        <p:spPr>
          <a:xfrm>
            <a:off x="6560368" y="86082"/>
            <a:ext cx="5433391" cy="67719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14 localidades citadas pelos moradores (atual)</a:t>
            </a:r>
            <a:endParaRPr lang="pt-BR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Fazendinha,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Adeus,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Itararé / Alvorada,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Engenho da Rainha / Entorno,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Palmeiras,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Alemão,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Baiana,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Casinhas,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Inhaúma / Entorno,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 Brasília,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Parque Evereste,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Estrada do Itararé / Entorno,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Esperança,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Nova Brasília / Entorno,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Matinha / Mineiros,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Loteamento da </a:t>
            </a:r>
            <a:r>
              <a:rPr lang="pt-BR" sz="1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Castrol</a:t>
            </a: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/ Entorno,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Reservatório de Ramos,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Grota 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1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Esperança / Olaria</a:t>
            </a:r>
            <a:endParaRPr lang="pt-BR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534EFA6C-6329-94D5-C06A-40C137B7E4C1}"/>
              </a:ext>
            </a:extLst>
          </p:cNvPr>
          <p:cNvSpPr/>
          <p:nvPr/>
        </p:nvSpPr>
        <p:spPr>
          <a:xfrm rot="19658718">
            <a:off x="1638839" y="2222426"/>
            <a:ext cx="8373004" cy="2585323"/>
          </a:xfrm>
          <a:prstGeom prst="rect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Determinação estatística do N amostral - Representativo do Complexo do Alemão</a:t>
            </a:r>
          </a:p>
        </p:txBody>
      </p:sp>
    </p:spTree>
    <p:extLst>
      <p:ext uri="{BB962C8B-B14F-4D97-AF65-F5344CB8AC3E}">
        <p14:creationId xmlns:p14="http://schemas.microsoft.com/office/powerpoint/2010/main" val="202142428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19AE2F8-77CD-AF9C-A3A0-71E3761D193C}"/>
              </a:ext>
            </a:extLst>
          </p:cNvPr>
          <p:cNvSpPr txBox="1"/>
          <p:nvPr/>
        </p:nvSpPr>
        <p:spPr>
          <a:xfrm>
            <a:off x="457200" y="16916"/>
            <a:ext cx="10963469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70C0"/>
                </a:solidFill>
              </a:rPr>
              <a:t>Etapa da Pesquisa Ação</a:t>
            </a:r>
          </a:p>
          <a:p>
            <a:pPr marL="285750" indent="-285750">
              <a:buFontTx/>
              <a:buChar char="-"/>
            </a:pPr>
            <a:r>
              <a:rPr lang="pt-BR" dirty="0"/>
              <a:t>Oficina com moradores e especialistas para definição das </a:t>
            </a:r>
          </a:p>
          <a:p>
            <a:r>
              <a:rPr lang="pt-BR" dirty="0"/>
              <a:t>     questões que entrariam nessa etapa.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6056E84C-1651-E5E4-4DF4-FAF15AE900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3570" y="1225620"/>
            <a:ext cx="2573563" cy="2585726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895B6F1B-555C-1B32-CF8F-FD0FA59249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43463" y="2726444"/>
            <a:ext cx="5648535" cy="2585726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6C531B82-A07A-B3A0-018F-4DEC7B036D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67033" y="85412"/>
            <a:ext cx="3401397" cy="2641032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8CAD6388-D771-89D4-F188-F7DE904661B5}"/>
              </a:ext>
            </a:extLst>
          </p:cNvPr>
          <p:cNvSpPr txBox="1"/>
          <p:nvPr/>
        </p:nvSpPr>
        <p:spPr>
          <a:xfrm>
            <a:off x="5938934" y="1432688"/>
            <a:ext cx="1950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de Organização das Oficinas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61378FC9-8BDA-BF5A-2C32-BCB62779962A}"/>
              </a:ext>
            </a:extLst>
          </p:cNvPr>
          <p:cNvSpPr txBox="1"/>
          <p:nvPr/>
        </p:nvSpPr>
        <p:spPr>
          <a:xfrm>
            <a:off x="223935" y="4126683"/>
            <a:ext cx="874007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rgbClr val="0070C0"/>
                </a:solidFill>
              </a:rPr>
              <a:t>Planejamento de 6 Questões Temáticas</a:t>
            </a:r>
          </a:p>
          <a:p>
            <a:endParaRPr lang="pt-BR" dirty="0"/>
          </a:p>
          <a:p>
            <a:r>
              <a:rPr lang="pt-BR" dirty="0"/>
              <a:t>A- </a:t>
            </a:r>
            <a:r>
              <a:rPr lang="pt-BR" altLang="pt-BR" dirty="0">
                <a:cs typeface="Times New Roman" panose="02020603050405020304" pitchFamily="18" charset="0"/>
              </a:rPr>
              <a:t>Dados Socioeconômicos   ----------------------------------------- 12</a:t>
            </a:r>
            <a:endParaRPr lang="pt-BR" dirty="0"/>
          </a:p>
          <a:p>
            <a:r>
              <a:rPr lang="pt-BR" dirty="0"/>
              <a:t>B- </a:t>
            </a:r>
            <a:r>
              <a:rPr lang="pt-BR" altLang="pt-BR" dirty="0">
                <a:cs typeface="Times New Roman" panose="02020603050405020304" pitchFamily="18" charset="0"/>
              </a:rPr>
              <a:t>Condições de Saneamento Ambiental – Água --------------- 22</a:t>
            </a:r>
          </a:p>
          <a:p>
            <a:r>
              <a:rPr lang="pt-BR" dirty="0"/>
              <a:t>C- </a:t>
            </a:r>
            <a:r>
              <a:rPr lang="pt-BR" altLang="pt-BR" dirty="0">
                <a:cs typeface="Times New Roman" panose="02020603050405020304" pitchFamily="18" charset="0"/>
              </a:rPr>
              <a:t>Condições de Saneamento Ambiental – Esgoto -------------   9</a:t>
            </a:r>
          </a:p>
          <a:p>
            <a:r>
              <a:rPr lang="pt-BR" dirty="0"/>
              <a:t>D- </a:t>
            </a:r>
            <a:r>
              <a:rPr lang="pt-BR" altLang="pt-BR" dirty="0">
                <a:cs typeface="Times New Roman" panose="02020603050405020304" pitchFamily="18" charset="0"/>
              </a:rPr>
              <a:t>Condições de saneamento ambiental – Resíduos sólidos -  5</a:t>
            </a:r>
          </a:p>
          <a:p>
            <a:r>
              <a:rPr lang="pt-BR" altLang="pt-BR" dirty="0">
                <a:cs typeface="Times New Roman" panose="02020603050405020304" pitchFamily="18" charset="0"/>
              </a:rPr>
              <a:t>E – Floresta ----------------------------------------------------------------  5</a:t>
            </a:r>
          </a:p>
          <a:p>
            <a:r>
              <a:rPr lang="pt-BR" altLang="pt-BR" dirty="0">
                <a:cs typeface="Times New Roman" panose="02020603050405020304" pitchFamily="18" charset="0"/>
              </a:rPr>
              <a:t>F - Saúde – COVID-19 --------------------------------------------------- </a:t>
            </a:r>
            <a:r>
              <a:rPr lang="pt-BR" altLang="pt-BR" u="sng" dirty="0">
                <a:cs typeface="Times New Roman" panose="02020603050405020304" pitchFamily="18" charset="0"/>
              </a:rPr>
              <a:t>13</a:t>
            </a:r>
          </a:p>
          <a:p>
            <a:r>
              <a:rPr lang="pt-BR" altLang="pt-BR" dirty="0">
                <a:cs typeface="Times New Roman" panose="02020603050405020304" pitchFamily="18" charset="0"/>
              </a:rPr>
              <a:t>                                                                                                           66 questões (25 – 30 min)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9322539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CaixaDeTexto 1">
            <a:extLst>
              <a:ext uri="{FF2B5EF4-FFF2-40B4-BE49-F238E27FC236}">
                <a16:creationId xmlns:a16="http://schemas.microsoft.com/office/drawing/2014/main" id="{495866D6-1421-0282-E73C-B780FF6777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564" y="217966"/>
            <a:ext cx="3143250" cy="4794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400">
                <a:latin typeface="Times New Roman" panose="02020603050405020304" pitchFamily="18" charset="0"/>
                <a:cs typeface="Times New Roman" panose="02020603050405020304" pitchFamily="18" charset="0"/>
              </a:rPr>
              <a:t>Questionário</a:t>
            </a:r>
          </a:p>
        </p:txBody>
      </p:sp>
      <p:sp>
        <p:nvSpPr>
          <p:cNvPr id="6149" name="CaixaDeTexto 2">
            <a:extLst>
              <a:ext uri="{FF2B5EF4-FFF2-40B4-BE49-F238E27FC236}">
                <a16:creationId xmlns:a16="http://schemas.microsoft.com/office/drawing/2014/main" id="{9B6FA0BC-2652-B944-17A8-4BE8332850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1560" y="273164"/>
            <a:ext cx="761910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buFont typeface="Wingdings" panose="05000000000000000000" pitchFamily="2" charset="2"/>
              <a:buChar char="v"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Condições de saneamento ambiental - locais das tecnologias sociais</a:t>
            </a:r>
          </a:p>
          <a:p>
            <a:pPr>
              <a:buFont typeface="Wingdings" panose="05000000000000000000" pitchFamily="2" charset="2"/>
              <a:buChar char="v"/>
            </a:pPr>
            <a:r>
              <a:rPr lang="pt-BR" alt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Nov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/2021 a </a:t>
            </a:r>
            <a:r>
              <a:rPr lang="pt-BR" altLang="pt-BR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/2022, em 369 domicílios - </a:t>
            </a:r>
            <a:r>
              <a:rPr lang="pt-BR" altLang="pt-BR" dirty="0">
                <a:latin typeface="Times New Roman" panose="02020603050405020304" pitchFamily="18" charset="0"/>
                <a:cs typeface="Calibri" panose="020F0502020204030204" pitchFamily="34" charset="0"/>
              </a:rPr>
              <a:t>Google Formulários e presencial</a:t>
            </a: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</p:txBody>
      </p:sp>
      <p:pic>
        <p:nvPicPr>
          <p:cNvPr id="6151" name="Imagem 13">
            <a:extLst>
              <a:ext uri="{FF2B5EF4-FFF2-40B4-BE49-F238E27FC236}">
                <a16:creationId xmlns:a16="http://schemas.microsoft.com/office/drawing/2014/main" id="{322F70A4-EFC2-C0F3-00E0-6226138CC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3" t="18533" r="67188" b="9396"/>
          <a:stretch>
            <a:fillRect/>
          </a:stretch>
        </p:blipFill>
        <p:spPr bwMode="auto">
          <a:xfrm>
            <a:off x="203816" y="1125573"/>
            <a:ext cx="3483996" cy="5514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3E2A247D-6FD6-9BF5-F4E1-F28D05FA39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1560" y="1604745"/>
            <a:ext cx="6182755" cy="503528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F4807760-5FED-7B63-0E4C-6DF72C8F65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6197" y="3009344"/>
            <a:ext cx="3715803" cy="278685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320F04F-167C-3030-7DF7-8140DA390D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1849" y="0"/>
            <a:ext cx="76604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238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EC193A5-FC1F-43E2-893C-8EA56F43C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304" y="1533704"/>
            <a:ext cx="9935681" cy="5195060"/>
          </a:xfrm>
          <a:prstGeom prst="rect">
            <a:avLst/>
          </a:prstGeom>
        </p:spPr>
      </p:pic>
      <p:graphicFrame>
        <p:nvGraphicFramePr>
          <p:cNvPr id="4" name="Tabela 3">
            <a:extLst>
              <a:ext uri="{FF2B5EF4-FFF2-40B4-BE49-F238E27FC236}">
                <a16:creationId xmlns:a16="http://schemas.microsoft.com/office/drawing/2014/main" id="{78EE697C-BE2D-4A2A-9332-8CB0E6E50704}"/>
              </a:ext>
            </a:extLst>
          </p:cNvPr>
          <p:cNvGraphicFramePr>
            <a:graphicFrameLocks noGrp="1"/>
          </p:cNvGraphicFramePr>
          <p:nvPr/>
        </p:nvGraphicFramePr>
        <p:xfrm>
          <a:off x="270566" y="333375"/>
          <a:ext cx="2684668" cy="618668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53591">
                  <a:extLst>
                    <a:ext uri="{9D8B030D-6E8A-4147-A177-3AD203B41FA5}">
                      <a16:colId xmlns:a16="http://schemas.microsoft.com/office/drawing/2014/main" val="2742991663"/>
                    </a:ext>
                  </a:extLst>
                </a:gridCol>
                <a:gridCol w="1177486">
                  <a:extLst>
                    <a:ext uri="{9D8B030D-6E8A-4147-A177-3AD203B41FA5}">
                      <a16:colId xmlns:a16="http://schemas.microsoft.com/office/drawing/2014/main" val="607041826"/>
                    </a:ext>
                  </a:extLst>
                </a:gridCol>
                <a:gridCol w="753591">
                  <a:extLst>
                    <a:ext uri="{9D8B030D-6E8A-4147-A177-3AD203B41FA5}">
                      <a16:colId xmlns:a16="http://schemas.microsoft.com/office/drawing/2014/main" val="2541016677"/>
                    </a:ext>
                  </a:extLst>
                </a:gridCol>
              </a:tblGrid>
              <a:tr h="488159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21_SC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Quant. Domicílios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4% por SC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392640990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a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524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816946065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b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189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727629442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c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225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2777783936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d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269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081871092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e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242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961402674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f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320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764848740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 dirty="0">
                          <a:effectLst/>
                        </a:rPr>
                        <a:t>g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250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2018430535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h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174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988747344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i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262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10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096783918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j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274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643179886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K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332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13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053083457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l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504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291486394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m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245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10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997137257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n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346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2312547773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o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114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5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617327041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p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352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14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653234327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q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536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766502166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r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409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16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707061104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s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562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3550104950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t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267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11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2300230268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u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292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12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935021428"/>
                  </a:ext>
                </a:extLst>
              </a:tr>
              <a:tr h="259024">
                <a:tc>
                  <a:txBody>
                    <a:bodyPr/>
                    <a:lstStyle/>
                    <a:p>
                      <a:pPr algn="l" fontAlgn="b"/>
                      <a:r>
                        <a:rPr lang="pt-BR" sz="1100" u="none" strike="noStrike">
                          <a:effectLst/>
                        </a:rPr>
                        <a:t>Total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>
                          <a:effectLst/>
                        </a:rPr>
                        <a:t>6688</a:t>
                      </a:r>
                      <a:endParaRPr lang="pt-BR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100" u="none" strike="noStrike" dirty="0">
                          <a:effectLst/>
                        </a:rPr>
                        <a:t>268</a:t>
                      </a:r>
                      <a:endParaRPr lang="pt-BR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138" marR="9138" marT="9138" marB="0" anchor="b"/>
                </a:tc>
                <a:extLst>
                  <a:ext uri="{0D108BD9-81ED-4DB2-BD59-A6C34878D82A}">
                    <a16:rowId xmlns:a16="http://schemas.microsoft.com/office/drawing/2014/main" val="1198529491"/>
                  </a:ext>
                </a:extLst>
              </a:tr>
            </a:tbl>
          </a:graphicData>
        </a:graphic>
      </p:graphicFrame>
      <p:sp>
        <p:nvSpPr>
          <p:cNvPr id="2" name="CaixaDeTexto 1">
            <a:extLst>
              <a:ext uri="{FF2B5EF4-FFF2-40B4-BE49-F238E27FC236}">
                <a16:creationId xmlns:a16="http://schemas.microsoft.com/office/drawing/2014/main" id="{0840F902-3C74-99D6-5D95-7FB803E87000}"/>
              </a:ext>
            </a:extLst>
          </p:cNvPr>
          <p:cNvSpPr txBox="1"/>
          <p:nvPr/>
        </p:nvSpPr>
        <p:spPr>
          <a:xfrm>
            <a:off x="3470521" y="129236"/>
            <a:ext cx="83420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Planejamento por SC e acompanhamento – </a:t>
            </a:r>
            <a:r>
              <a:rPr lang="pt-BR" b="1" dirty="0">
                <a:solidFill>
                  <a:srgbClr val="002060"/>
                </a:solidFill>
              </a:rPr>
              <a:t>até 380 participantes (6 %)</a:t>
            </a:r>
          </a:p>
          <a:p>
            <a:endParaRPr lang="pt-BR" dirty="0"/>
          </a:p>
          <a:p>
            <a:r>
              <a:rPr lang="pt-BR" dirty="0"/>
              <a:t>Estimativa de perda de 2% - por isso previsão de 6% - mas conseguimos aumentando o tempo de 4 meses (somente 3%) – mais 3 meses atingimos </a:t>
            </a:r>
            <a:r>
              <a:rPr lang="pt-BR" b="1" dirty="0"/>
              <a:t>5,5% </a:t>
            </a:r>
            <a:r>
              <a:rPr lang="pt-BR" dirty="0"/>
              <a:t>participantes (369).</a:t>
            </a:r>
          </a:p>
          <a:p>
            <a:endParaRPr lang="pt-BR" dirty="0"/>
          </a:p>
          <a:p>
            <a:r>
              <a:rPr lang="pt-BR" dirty="0" err="1"/>
              <a:t>Nov</a:t>
            </a:r>
            <a:r>
              <a:rPr lang="pt-BR" dirty="0"/>
              <a:t>/2021 a Mai/2022</a:t>
            </a:r>
          </a:p>
        </p:txBody>
      </p:sp>
    </p:spTree>
    <p:extLst>
      <p:ext uri="{BB962C8B-B14F-4D97-AF65-F5344CB8AC3E}">
        <p14:creationId xmlns:p14="http://schemas.microsoft.com/office/powerpoint/2010/main" val="198835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m 2">
            <a:extLst>
              <a:ext uri="{FF2B5EF4-FFF2-40B4-BE49-F238E27FC236}">
                <a16:creationId xmlns:a16="http://schemas.microsoft.com/office/drawing/2014/main" id="{5C668D97-BAF6-38C9-3D2B-AE7187F2AD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1" r="27"/>
          <a:stretch>
            <a:fillRect/>
          </a:stretch>
        </p:blipFill>
        <p:spPr bwMode="auto">
          <a:xfrm>
            <a:off x="-25281" y="3599802"/>
            <a:ext cx="6080535" cy="30740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1" name="CaixaDeTexto 6">
            <a:extLst>
              <a:ext uri="{FF2B5EF4-FFF2-40B4-BE49-F238E27FC236}">
                <a16:creationId xmlns:a16="http://schemas.microsoft.com/office/drawing/2014/main" id="{85425464-C410-2AF5-DD06-0AC237C12D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186" y="300832"/>
            <a:ext cx="3894234" cy="4308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latin typeface="+mn-lt"/>
                <a:cs typeface="Times New Roman" panose="02020603050405020304" pitchFamily="18" charset="0"/>
              </a:rPr>
              <a:t>A- Dados Socioeconômicos </a:t>
            </a:r>
          </a:p>
        </p:txBody>
      </p:sp>
      <p:pic>
        <p:nvPicPr>
          <p:cNvPr id="7172" name="Imagem 10">
            <a:extLst>
              <a:ext uri="{FF2B5EF4-FFF2-40B4-BE49-F238E27FC236}">
                <a16:creationId xmlns:a16="http://schemas.microsoft.com/office/drawing/2014/main" id="{61F699D6-9C0B-3B1B-B7FF-57BE2CF216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9" t="8969" r="1665"/>
          <a:stretch>
            <a:fillRect/>
          </a:stretch>
        </p:blipFill>
        <p:spPr bwMode="auto">
          <a:xfrm>
            <a:off x="4914849" y="30844"/>
            <a:ext cx="6694328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3" name="Imagem 11">
            <a:extLst>
              <a:ext uri="{FF2B5EF4-FFF2-40B4-BE49-F238E27FC236}">
                <a16:creationId xmlns:a16="http://schemas.microsoft.com/office/drawing/2014/main" id="{5FCDE7F7-6C2C-BC09-BEF8-0170F93C31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5" t="1865" r="5862"/>
          <a:stretch>
            <a:fillRect/>
          </a:stretch>
        </p:blipFill>
        <p:spPr bwMode="auto">
          <a:xfrm>
            <a:off x="6055254" y="3459844"/>
            <a:ext cx="6545987" cy="32939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4" name="CaixaDeTexto 6">
            <a:extLst>
              <a:ext uri="{FF2B5EF4-FFF2-40B4-BE49-F238E27FC236}">
                <a16:creationId xmlns:a16="http://schemas.microsoft.com/office/drawing/2014/main" id="{ACBD2C11-D12A-FD84-EFCC-FADB52406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81003" y="1536667"/>
            <a:ext cx="271303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b="1" dirty="0">
                <a:latin typeface="+mn-lt"/>
                <a:cs typeface="Times New Roman" panose="02020603050405020304" pitchFamily="18" charset="0"/>
              </a:rPr>
              <a:t>Renda</a:t>
            </a:r>
          </a:p>
          <a:p>
            <a:r>
              <a:rPr lang="pt-BR" altLang="pt-BR" b="1" dirty="0">
                <a:latin typeface="+mn-lt"/>
                <a:cs typeface="Times New Roman" panose="02020603050405020304" pitchFamily="18" charset="0"/>
              </a:rPr>
              <a:t>41% - R$ 781 a R$ 1.300</a:t>
            </a:r>
          </a:p>
        </p:txBody>
      </p:sp>
      <p:sp>
        <p:nvSpPr>
          <p:cNvPr id="7175" name="CaixaDeTexto 7">
            <a:extLst>
              <a:ext uri="{FF2B5EF4-FFF2-40B4-BE49-F238E27FC236}">
                <a16:creationId xmlns:a16="http://schemas.microsoft.com/office/drawing/2014/main" id="{EFD1C312-82EA-309E-0382-5D737CD074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02411" y="4635597"/>
            <a:ext cx="227488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Raça/Cor</a:t>
            </a:r>
          </a:p>
          <a:p>
            <a:r>
              <a:rPr lang="pt-BR" altLang="pt-B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74% -negros</a:t>
            </a:r>
          </a:p>
        </p:txBody>
      </p:sp>
      <p:sp>
        <p:nvSpPr>
          <p:cNvPr id="7176" name="CaixaDeTexto 9">
            <a:extLst>
              <a:ext uri="{FF2B5EF4-FFF2-40B4-BE49-F238E27FC236}">
                <a16:creationId xmlns:a16="http://schemas.microsoft.com/office/drawing/2014/main" id="{8A9E850D-BB44-0CCA-DCE3-F69DA15E58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949" y="3080479"/>
            <a:ext cx="258603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b="1" dirty="0">
                <a:solidFill>
                  <a:srgbClr val="000000"/>
                </a:solidFill>
                <a:latin typeface="+mn-lt"/>
              </a:rPr>
              <a:t>Emprego</a:t>
            </a:r>
          </a:p>
          <a:p>
            <a:r>
              <a:rPr lang="pt-BR" altLang="pt-BR" b="1" dirty="0">
                <a:solidFill>
                  <a:srgbClr val="000000"/>
                </a:solidFill>
                <a:latin typeface="+mn-lt"/>
              </a:rPr>
              <a:t>40% não sem emprego</a:t>
            </a:r>
            <a:r>
              <a:rPr lang="pt-BR" altLang="pt-BR" b="1" dirty="0">
                <a:latin typeface="+mn-lt"/>
              </a:rPr>
              <a:t> 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EA692879-1E6D-389B-727D-57C3F57BE4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5530" y="30844"/>
            <a:ext cx="1629234" cy="160691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B87485B-3399-1C84-F4C7-A9A273226E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87745" y="3519833"/>
            <a:ext cx="1247775" cy="895350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952AD31D-31BF-8DC3-5D2F-D2ADEE49FFF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41289" y="3356617"/>
            <a:ext cx="1133475" cy="9525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1">
            <a:extLst>
              <a:ext uri="{FF2B5EF4-FFF2-40B4-BE49-F238E27FC236}">
                <a16:creationId xmlns:a16="http://schemas.microsoft.com/office/drawing/2014/main" id="{7C35D296-6179-8F5D-040B-8DA13E7871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306" y="433893"/>
            <a:ext cx="7115155" cy="347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Imagem 2">
            <a:extLst>
              <a:ext uri="{FF2B5EF4-FFF2-40B4-BE49-F238E27FC236}">
                <a16:creationId xmlns:a16="http://schemas.microsoft.com/office/drawing/2014/main" id="{4379F121-7F22-43E8-17FB-1BCF3C922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22" y="3945797"/>
            <a:ext cx="6257018" cy="28116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4" name="CaixaDeTexto 1">
            <a:extLst>
              <a:ext uri="{FF2B5EF4-FFF2-40B4-BE49-F238E27FC236}">
                <a16:creationId xmlns:a16="http://schemas.microsoft.com/office/drawing/2014/main" id="{8050FE17-C6E3-23BC-E374-223F101FC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12" y="104774"/>
            <a:ext cx="6146799" cy="430887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latin typeface="+mn-lt"/>
                <a:cs typeface="Times New Roman" panose="02020603050405020304" pitchFamily="18" charset="0"/>
              </a:rPr>
              <a:t>B- Condições de Saneamento Ambiental - </a:t>
            </a:r>
            <a:r>
              <a:rPr lang="pt-BR" altLang="pt-BR" sz="2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Água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ADF11720-199F-B93A-6F31-ADBBED70AD50}"/>
              </a:ext>
            </a:extLst>
          </p:cNvPr>
          <p:cNvSpPr txBox="1"/>
          <p:nvPr/>
        </p:nvSpPr>
        <p:spPr>
          <a:xfrm>
            <a:off x="6547214" y="5518707"/>
            <a:ext cx="560632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dirty="0">
                <a:cs typeface="Times New Roman" panose="02020603050405020304" pitchFamily="18" charset="0"/>
              </a:rPr>
              <a:t>57% utilizariam tecnologia social por motivos de falta de água;</a:t>
            </a:r>
          </a:p>
          <a:p>
            <a:pPr algn="just">
              <a:defRPr/>
            </a:pPr>
            <a:r>
              <a:rPr lang="pt-BR" sz="1000" dirty="0"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r>
              <a:rPr lang="pt-BR" dirty="0">
                <a:ea typeface="Calibri" panose="020F0502020204030204" pitchFamily="34" charset="0"/>
                <a:cs typeface="Times New Roman" panose="02020603050405020304" pitchFamily="18" charset="0"/>
              </a:rPr>
              <a:t>40% tiveram falta de água para higienização durante a pandemia;</a:t>
            </a:r>
          </a:p>
          <a:p>
            <a:pPr marL="285750" indent="-285750" algn="just">
              <a:buFont typeface="Wingdings" panose="05000000000000000000" pitchFamily="2" charset="2"/>
              <a:buChar char="v"/>
              <a:defRPr/>
            </a:pPr>
            <a:endParaRPr lang="pt-BR" sz="1000" dirty="0">
              <a:cs typeface="Times New Roman" panose="02020603050405020304" pitchFamily="18" charset="0"/>
            </a:endParaRPr>
          </a:p>
          <a:p>
            <a:pPr algn="just">
              <a:defRPr/>
            </a:pPr>
            <a:endParaRPr lang="pt-BR" dirty="0">
              <a:cs typeface="Times New Roman" panose="02020603050405020304" pitchFamily="18" charset="0"/>
            </a:endParaRPr>
          </a:p>
        </p:txBody>
      </p:sp>
      <p:sp>
        <p:nvSpPr>
          <p:cNvPr id="8199" name="CaixaDeTexto 3">
            <a:extLst>
              <a:ext uri="{FF2B5EF4-FFF2-40B4-BE49-F238E27FC236}">
                <a16:creationId xmlns:a16="http://schemas.microsoft.com/office/drawing/2014/main" id="{C0FC6D31-E9A0-684D-A063-56F0D8E30B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2537" y="4335950"/>
            <a:ext cx="3761572" cy="10156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pt-BR" altLang="pt-BR" sz="2000" b="1" dirty="0">
                <a:solidFill>
                  <a:srgbClr val="FF0000"/>
                </a:solidFill>
                <a:latin typeface="+mn-lt"/>
                <a:cs typeface="Times New Roman" panose="02020603050405020304" pitchFamily="18" charset="0"/>
              </a:rPr>
              <a:t>Insegurança Hídrica (não potável)</a:t>
            </a:r>
          </a:p>
          <a:p>
            <a:endParaRPr lang="pt-BR" altLang="pt-BR" sz="2000" b="1" dirty="0">
              <a:latin typeface="+mn-lt"/>
              <a:cs typeface="Times New Roman" panose="02020603050405020304" pitchFamily="18" charset="0"/>
            </a:endParaRPr>
          </a:p>
          <a:p>
            <a:r>
              <a:rPr lang="pt-BR" altLang="pt-BR" sz="2000" b="1" dirty="0">
                <a:latin typeface="+mn-lt"/>
                <a:cs typeface="Times New Roman" panose="02020603050405020304" pitchFamily="18" charset="0"/>
              </a:rPr>
              <a:t>88% sentiram gosto, cor e odor</a:t>
            </a:r>
          </a:p>
        </p:txBody>
      </p:sp>
      <p:graphicFrame>
        <p:nvGraphicFramePr>
          <p:cNvPr id="6" name="Tabela 5">
            <a:extLst>
              <a:ext uri="{FF2B5EF4-FFF2-40B4-BE49-F238E27FC236}">
                <a16:creationId xmlns:a16="http://schemas.microsoft.com/office/drawing/2014/main" id="{12DE0AC0-2C43-6C2F-A56E-4C912A57029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346166"/>
              </p:ext>
            </p:extLst>
          </p:nvPr>
        </p:nvGraphicFramePr>
        <p:xfrm>
          <a:off x="6366239" y="233294"/>
          <a:ext cx="5606322" cy="1741170"/>
        </p:xfrm>
        <a:graphic>
          <a:graphicData uri="http://schemas.openxmlformats.org/drawingml/2006/table">
            <a:tbl>
              <a:tblPr firstRow="1" firstCol="1" bandRow="1"/>
              <a:tblGrid>
                <a:gridCol w="41522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523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8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b="1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Sua residência recebe água todos os dias? 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a. Sim, todos os dias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33,6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b. Sim, de 1 a 2 vezes por semana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38,2</a:t>
                      </a:r>
                      <a:endParaRPr lang="pt-BR" sz="1800" dirty="0"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c. Sim, em mais de 3 vezes por semana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94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25,5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d. Não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e. Não sei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pt-BR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2,4</a:t>
                      </a:r>
                      <a:endParaRPr lang="pt-BR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4" name="Imagem 3">
            <a:extLst>
              <a:ext uri="{FF2B5EF4-FFF2-40B4-BE49-F238E27FC236}">
                <a16:creationId xmlns:a16="http://schemas.microsoft.com/office/drawing/2014/main" id="{11D52F83-EF1E-ED7D-9A1F-ACDDFF7B8C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45221" y="2206014"/>
            <a:ext cx="2571750" cy="115252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CaixaDeTexto 1">
            <a:extLst>
              <a:ext uri="{FF2B5EF4-FFF2-40B4-BE49-F238E27FC236}">
                <a16:creationId xmlns:a16="http://schemas.microsoft.com/office/drawing/2014/main" id="{42F9B4F4-BB75-E9DE-5180-60CB41330E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92474" y="216630"/>
            <a:ext cx="5607050" cy="4302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latin typeface="+mn-lt"/>
                <a:cs typeface="Times New Roman" panose="02020603050405020304" pitchFamily="18" charset="0"/>
              </a:rPr>
              <a:t>Condições de Saneamento Ambiental - </a:t>
            </a:r>
            <a:r>
              <a:rPr lang="pt-BR" altLang="pt-BR" sz="2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Água</a:t>
            </a: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id="{B435EB06-51B7-881C-F333-744C336778A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3790605"/>
              </p:ext>
            </p:extLst>
          </p:nvPr>
        </p:nvGraphicFramePr>
        <p:xfrm>
          <a:off x="1964478" y="916469"/>
          <a:ext cx="8263043" cy="2261064"/>
        </p:xfrm>
        <a:graphic>
          <a:graphicData uri="http://schemas.openxmlformats.org/drawingml/2006/table">
            <a:tbl>
              <a:tblPr/>
              <a:tblGrid>
                <a:gridCol w="6136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0612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Você faz algum tipo de tratamento de água para beber? Qual?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Tratam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Filtra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223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236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64,0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Decanta / deixa descansar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Ferve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1,6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Côa com pano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Clora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0,5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Não faz nada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35,0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91135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g. Outro (especifique na questão 21)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3,8</a:t>
                      </a:r>
                    </a:p>
                  </a:txBody>
                  <a:tcPr marL="8313" marR="8313" marT="8313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354CF2EA-1602-3111-6A3C-D02CC9DBA0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6894727"/>
              </p:ext>
            </p:extLst>
          </p:nvPr>
        </p:nvGraphicFramePr>
        <p:xfrm>
          <a:off x="7053232" y="3997372"/>
          <a:ext cx="4244974" cy="225272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2553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46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949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56931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Onde costuma armazenar água?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62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Cisterna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33,6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62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Baldes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262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Latões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16,8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262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d. Filtro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0,8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262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e. Piscina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2622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f. não costumo armazenar água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41,7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13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7" name="Tabela 6">
            <a:extLst>
              <a:ext uri="{FF2B5EF4-FFF2-40B4-BE49-F238E27FC236}">
                <a16:creationId xmlns:a16="http://schemas.microsoft.com/office/drawing/2014/main" id="{F0D978B0-5D4D-EC53-B327-871CFF6356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8450963"/>
              </p:ext>
            </p:extLst>
          </p:nvPr>
        </p:nvGraphicFramePr>
        <p:xfrm>
          <a:off x="1002391" y="4146999"/>
          <a:ext cx="4257676" cy="19534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93839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5964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6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30904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Você costuma armazena água em algum reservatório na sua casa? </a:t>
                      </a:r>
                      <a:endParaRPr lang="pt-BR" sz="18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250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a. não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10,6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2508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b. sim, apenas na caixa de água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274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highlight>
                            <a:srgbClr val="00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74,3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highlight>
                          <a:srgbClr val="00FF00"/>
                        </a:highligh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56706">
                <a:tc>
                  <a:txBody>
                    <a:bodyPr/>
                    <a:lstStyle/>
                    <a:p>
                      <a:pPr algn="l" fontAlgn="b"/>
                      <a:r>
                        <a:rPr lang="pt-BR" sz="1800" u="none" strike="noStrike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 sim (especifique na questão 17)</a:t>
                      </a:r>
                      <a:endParaRPr lang="pt-BR" sz="18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8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15,2</a:t>
                      </a:r>
                      <a:endParaRPr lang="pt-BR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8314" marR="8314" marT="8309" marB="0" anchor="b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aixaDeTexto 1">
            <a:extLst>
              <a:ext uri="{FF2B5EF4-FFF2-40B4-BE49-F238E27FC236}">
                <a16:creationId xmlns:a16="http://schemas.microsoft.com/office/drawing/2014/main" id="{42B9C178-0DB6-A395-57A2-C8A443EFA5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638" y="122238"/>
            <a:ext cx="5827712" cy="43021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latin typeface="+mn-lt"/>
                <a:cs typeface="Times New Roman" panose="02020603050405020304" pitchFamily="18" charset="0"/>
              </a:rPr>
              <a:t>Condições de Saneamento Ambiental - </a:t>
            </a:r>
            <a:r>
              <a:rPr lang="pt-BR" altLang="pt-BR" sz="2200" b="1" dirty="0">
                <a:solidFill>
                  <a:schemeClr val="accent5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Água</a:t>
            </a:r>
          </a:p>
        </p:txBody>
      </p:sp>
      <p:pic>
        <p:nvPicPr>
          <p:cNvPr id="10243" name="Imagem 2">
            <a:extLst>
              <a:ext uri="{FF2B5EF4-FFF2-40B4-BE49-F238E27FC236}">
                <a16:creationId xmlns:a16="http://schemas.microsoft.com/office/drawing/2014/main" id="{E9D612B7-30A4-91EA-322B-1028D162E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657" y="552448"/>
            <a:ext cx="10394018" cy="420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Imagem 10">
            <a:extLst>
              <a:ext uri="{FF2B5EF4-FFF2-40B4-BE49-F238E27FC236}">
                <a16:creationId xmlns:a16="http://schemas.microsoft.com/office/drawing/2014/main" id="{50B42826-83DE-DE80-2057-7C8FB2227D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9618" y="4440901"/>
            <a:ext cx="9625941" cy="458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BE30049E-1D21-60D3-B94A-81A175BB1039}"/>
              </a:ext>
            </a:extLst>
          </p:cNvPr>
          <p:cNvSpPr/>
          <p:nvPr/>
        </p:nvSpPr>
        <p:spPr>
          <a:xfrm>
            <a:off x="5876925" y="4400550"/>
            <a:ext cx="5086350" cy="26860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81E1D250-850B-EAEB-D370-86EEBDBBC154}"/>
              </a:ext>
            </a:extLst>
          </p:cNvPr>
          <p:cNvSpPr txBox="1"/>
          <p:nvPr/>
        </p:nvSpPr>
        <p:spPr>
          <a:xfrm>
            <a:off x="8924925" y="4114800"/>
            <a:ext cx="17335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Zoom </a:t>
            </a:r>
          </a:p>
        </p:txBody>
      </p:sp>
      <p:cxnSp>
        <p:nvCxnSpPr>
          <p:cNvPr id="5" name="Conector de Seta Reta 4">
            <a:extLst>
              <a:ext uri="{FF2B5EF4-FFF2-40B4-BE49-F238E27FC236}">
                <a16:creationId xmlns:a16="http://schemas.microsoft.com/office/drawing/2014/main" id="{0F0ED6F4-EACE-22A4-C669-D9E551588AB5}"/>
              </a:ext>
            </a:extLst>
          </p:cNvPr>
          <p:cNvCxnSpPr/>
          <p:nvPr/>
        </p:nvCxnSpPr>
        <p:spPr>
          <a:xfrm>
            <a:off x="9880600" y="1532467"/>
            <a:ext cx="550333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de Seta Reta 6">
            <a:extLst>
              <a:ext uri="{FF2B5EF4-FFF2-40B4-BE49-F238E27FC236}">
                <a16:creationId xmlns:a16="http://schemas.microsoft.com/office/drawing/2014/main" id="{509BA092-6527-AAD2-80F5-63079F97FCD1}"/>
              </a:ext>
            </a:extLst>
          </p:cNvPr>
          <p:cNvCxnSpPr/>
          <p:nvPr/>
        </p:nvCxnSpPr>
        <p:spPr>
          <a:xfrm>
            <a:off x="8652933" y="2108200"/>
            <a:ext cx="601134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aixaDeTexto 1">
            <a:extLst>
              <a:ext uri="{FF2B5EF4-FFF2-40B4-BE49-F238E27FC236}">
                <a16:creationId xmlns:a16="http://schemas.microsoft.com/office/drawing/2014/main" id="{8863B7A1-76B1-5490-6615-FD88F5C64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753"/>
            <a:ext cx="6146800" cy="523220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+mn-lt"/>
                <a:cs typeface="Times New Roman" panose="02020603050405020304" pitchFamily="18" charset="0"/>
              </a:rPr>
              <a:t>F - </a:t>
            </a:r>
            <a:r>
              <a:rPr lang="pt-BR" altLang="pt-BR" b="1" dirty="0">
                <a:latin typeface="+mn-lt"/>
                <a:cs typeface="Times New Roman" panose="02020603050405020304" pitchFamily="18" charset="0"/>
              </a:rPr>
              <a:t>Saúde – COVID-19 </a:t>
            </a:r>
            <a:endParaRPr lang="pt-BR" altLang="pt-BR" b="1" dirty="0">
              <a:solidFill>
                <a:srgbClr val="0070C0"/>
              </a:solidFill>
              <a:latin typeface="+mn-lt"/>
              <a:cs typeface="Times New Roman" panose="02020603050405020304" pitchFamily="18" charset="0"/>
            </a:endParaRPr>
          </a:p>
        </p:txBody>
      </p:sp>
      <p:pic>
        <p:nvPicPr>
          <p:cNvPr id="11267" name="Imagem 8">
            <a:extLst>
              <a:ext uri="{FF2B5EF4-FFF2-40B4-BE49-F238E27FC236}">
                <a16:creationId xmlns:a16="http://schemas.microsoft.com/office/drawing/2014/main" id="{507FAE3C-6C50-D47A-10BD-EA4E4A936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1" t="3557" r="2225" b="3557"/>
          <a:stretch>
            <a:fillRect/>
          </a:stretch>
        </p:blipFill>
        <p:spPr bwMode="auto">
          <a:xfrm>
            <a:off x="363894" y="984250"/>
            <a:ext cx="10966190" cy="587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8" name="CaixaDeTexto 9">
            <a:extLst>
              <a:ext uri="{FF2B5EF4-FFF2-40B4-BE49-F238E27FC236}">
                <a16:creationId xmlns:a16="http://schemas.microsoft.com/office/drawing/2014/main" id="{58B4D5FF-6766-EBE7-9755-276FFCAD68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84200"/>
            <a:ext cx="6383338" cy="40005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40% falta de água para higienização durante a pandemia</a:t>
            </a:r>
          </a:p>
        </p:txBody>
      </p:sp>
    </p:spTree>
  </p:cSld>
  <p:clrMapOvr>
    <a:masterClrMapping/>
  </p:clrMapOvr>
  <p:transition spd="slow" advTm="3519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Imagem 10">
            <a:extLst>
              <a:ext uri="{FF2B5EF4-FFF2-40B4-BE49-F238E27FC236}">
                <a16:creationId xmlns:a16="http://schemas.microsoft.com/office/drawing/2014/main" id="{7593E098-ABCA-5AB6-7D42-23319EE42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64" t="50000" r="53271" b="25504"/>
          <a:stretch>
            <a:fillRect/>
          </a:stretch>
        </p:blipFill>
        <p:spPr bwMode="auto">
          <a:xfrm>
            <a:off x="7266214" y="4306887"/>
            <a:ext cx="3341688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Imagem 1">
            <a:extLst>
              <a:ext uri="{FF2B5EF4-FFF2-40B4-BE49-F238E27FC236}">
                <a16:creationId xmlns:a16="http://schemas.microsoft.com/office/drawing/2014/main" id="{85FC9373-76DE-616E-B07D-B7AA3B5B3E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9547" y="1112837"/>
            <a:ext cx="3957637" cy="282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CaixaDeTexto 2">
            <a:extLst>
              <a:ext uri="{FF2B5EF4-FFF2-40B4-BE49-F238E27FC236}">
                <a16:creationId xmlns:a16="http://schemas.microsoft.com/office/drawing/2014/main" id="{3238E572-B73F-CCC3-5600-A210205D30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3055" y="1818103"/>
            <a:ext cx="593239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t-BR" alt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Situação socioeconômica – déficit no acesso a água, em esgoto tratado - mortes e doenças evitadas com saneamento básico adequado (DRSAI);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pt-BR" altLang="pt-BR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</a:t>
            </a:r>
            <a:r>
              <a:rPr lang="pt-BR" altLang="pt-BR" dirty="0">
                <a:latin typeface="Times New Roman" panose="02020603050405020304" pitchFamily="18" charset="0"/>
                <a:cs typeface="Calibri" panose="020F0502020204030204" pitchFamily="34" charset="0"/>
              </a:rPr>
              <a:t>glomerados subnormais (favelas) - condições de vulnerabilidade - Complexo do Alemão, RJ;</a:t>
            </a:r>
          </a:p>
          <a:p>
            <a:pPr algn="just"/>
            <a:endParaRPr lang="pt-BR" altLang="pt-BR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latin typeface="Times New Roman" panose="02020603050405020304" pitchFamily="18" charset="0"/>
                <a:cs typeface="Calibri" panose="020F0502020204030204" pitchFamily="34" charset="0"/>
              </a:rPr>
              <a:t> Concessão da companhia de saneamento do estado do Rio de Janeiro (ERJ)- agravamento do problema da falta de saneamento nas favelas;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pt-BR" altLang="pt-BR" dirty="0">
              <a:latin typeface="Times New Roman" panose="02020603050405020304" pitchFamily="18" charset="0"/>
              <a:cs typeface="Calibri" panose="020F0502020204030204" pitchFamily="34" charset="0"/>
            </a:endParaRPr>
          </a:p>
          <a:p>
            <a:pPr algn="just">
              <a:buFont typeface="Wingdings" panose="05000000000000000000" pitchFamily="2" charset="2"/>
              <a:buChar char="v"/>
            </a:pPr>
            <a:r>
              <a:rPr lang="pt-BR" altLang="pt-BR" dirty="0">
                <a:latin typeface="Times New Roman" panose="02020603050405020304" pitchFamily="18" charset="0"/>
                <a:cs typeface="Calibri" panose="020F0502020204030204" pitchFamily="34" charset="0"/>
              </a:rPr>
              <a:t>Rio de Janeiro - crise hídrica - falta de quantidade e qualidade de água de consumo.</a:t>
            </a:r>
          </a:p>
          <a:p>
            <a:pPr algn="just">
              <a:buFont typeface="Wingdings" panose="05000000000000000000" pitchFamily="2" charset="2"/>
              <a:buChar char="v"/>
            </a:pPr>
            <a:endParaRPr lang="pt-BR" altLang="pt-B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79" name="CaixaDeTexto 1">
            <a:extLst>
              <a:ext uri="{FF2B5EF4-FFF2-40B4-BE49-F238E27FC236}">
                <a16:creationId xmlns:a16="http://schemas.microsoft.com/office/drawing/2014/main" id="{EB9B2FB0-D739-CECC-6AF0-6AA459C329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72522" y="316825"/>
            <a:ext cx="8056466" cy="430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FFC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Saneamento em Áreas de Aglomerados subnormais - Favelas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CaixaDeTexto 1">
            <a:extLst>
              <a:ext uri="{FF2B5EF4-FFF2-40B4-BE49-F238E27FC236}">
                <a16:creationId xmlns:a16="http://schemas.microsoft.com/office/drawing/2014/main" id="{3CD5B783-D009-9300-00A9-509015DA84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68613" y="242888"/>
            <a:ext cx="6454775" cy="461962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+mn-lt"/>
                <a:cs typeface="Times New Roman" panose="02020603050405020304" pitchFamily="18" charset="0"/>
              </a:rPr>
              <a:t>Condições de Saneamento Ambiental - </a:t>
            </a:r>
            <a:r>
              <a:rPr lang="pt-BR" altLang="pt-BR" sz="2400" b="1" dirty="0">
                <a:solidFill>
                  <a:schemeClr val="accent2">
                    <a:lumMod val="75000"/>
                  </a:schemeClr>
                </a:solidFill>
                <a:latin typeface="+mn-lt"/>
                <a:cs typeface="Times New Roman" panose="02020603050405020304" pitchFamily="18" charset="0"/>
              </a:rPr>
              <a:t>Esgoto</a:t>
            </a:r>
          </a:p>
        </p:txBody>
      </p:sp>
      <p:pic>
        <p:nvPicPr>
          <p:cNvPr id="17413" name="Imagem 5">
            <a:extLst>
              <a:ext uri="{FF2B5EF4-FFF2-40B4-BE49-F238E27FC236}">
                <a16:creationId xmlns:a16="http://schemas.microsoft.com/office/drawing/2014/main" id="{C1E0ED1B-3D3A-63DE-9800-5DDFECD3E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9" r="1434"/>
          <a:stretch>
            <a:fillRect/>
          </a:stretch>
        </p:blipFill>
        <p:spPr bwMode="auto">
          <a:xfrm>
            <a:off x="401215" y="1719586"/>
            <a:ext cx="8166882" cy="4895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4" name="CaixaDeTexto 6">
            <a:extLst>
              <a:ext uri="{FF2B5EF4-FFF2-40B4-BE49-F238E27FC236}">
                <a16:creationId xmlns:a16="http://schemas.microsoft.com/office/drawing/2014/main" id="{6129F39A-457A-5189-8823-4BF0CD02BB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1364" y="1096138"/>
            <a:ext cx="4212982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32% vala de esgoto próximo a casa</a:t>
            </a:r>
          </a:p>
        </p:txBody>
      </p:sp>
      <p:pic>
        <p:nvPicPr>
          <p:cNvPr id="17412" name="Imagem 1">
            <a:extLst>
              <a:ext uri="{FF2B5EF4-FFF2-40B4-BE49-F238E27FC236}">
                <a16:creationId xmlns:a16="http://schemas.microsoft.com/office/drawing/2014/main" id="{CC7606FD-DB04-ADF8-C3EA-64434CA05F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1373" y="1096138"/>
            <a:ext cx="3212827" cy="5732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1147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aixaDeTexto 1">
            <a:extLst>
              <a:ext uri="{FF2B5EF4-FFF2-40B4-BE49-F238E27FC236}">
                <a16:creationId xmlns:a16="http://schemas.microsoft.com/office/drawing/2014/main" id="{4B90CF74-EED7-5C3B-4510-B0A3240B9F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2675" y="109538"/>
            <a:ext cx="7486650" cy="4603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Condições de saneamento ambiental – Resíduos sólidos</a:t>
            </a:r>
          </a:p>
        </p:txBody>
      </p:sp>
      <p:pic>
        <p:nvPicPr>
          <p:cNvPr id="15363" name="Imagem 3">
            <a:extLst>
              <a:ext uri="{FF2B5EF4-FFF2-40B4-BE49-F238E27FC236}">
                <a16:creationId xmlns:a16="http://schemas.microsoft.com/office/drawing/2014/main" id="{94EBCCCF-5A32-B65B-DD27-8D16F5371C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63" t="5544" r="5818" b="2234"/>
          <a:stretch>
            <a:fillRect/>
          </a:stretch>
        </p:blipFill>
        <p:spPr bwMode="auto">
          <a:xfrm>
            <a:off x="25351" y="1584325"/>
            <a:ext cx="8037407" cy="47045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4" name="CaixaDeTexto 24">
            <a:extLst>
              <a:ext uri="{FF2B5EF4-FFF2-40B4-BE49-F238E27FC236}">
                <a16:creationId xmlns:a16="http://schemas.microsoft.com/office/drawing/2014/main" id="{F39E06EE-3A6F-0DB9-F058-D4791F7BA9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3816" y="942975"/>
            <a:ext cx="5039783" cy="40011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pt-BR" altLang="pt-BR" sz="2000" b="1" dirty="0">
                <a:solidFill>
                  <a:srgbClr val="000000"/>
                </a:solidFill>
                <a:latin typeface="+mn-lt"/>
                <a:cs typeface="Times New Roman" panose="02020603050405020304" pitchFamily="18" charset="0"/>
              </a:rPr>
              <a:t>42% lixo sem coleta por muito tempo </a:t>
            </a:r>
            <a:r>
              <a:rPr lang="pt-BR" altLang="pt-BR" sz="2000" b="1" dirty="0">
                <a:latin typeface="+mn-lt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15365" name="image2.jpg">
            <a:extLst>
              <a:ext uri="{FF2B5EF4-FFF2-40B4-BE49-F238E27FC236}">
                <a16:creationId xmlns:a16="http://schemas.microsoft.com/office/drawing/2014/main" id="{52C472B8-7E95-66BA-72A1-A3AFB12B3F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741" y="1262062"/>
            <a:ext cx="3836939" cy="511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10250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D87DD167-574F-E69A-F76C-C409DF8BF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87597" y="1936149"/>
            <a:ext cx="8782470" cy="431415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A7236F59-86E8-2D04-25D1-960BE9F01724}"/>
              </a:ext>
            </a:extLst>
          </p:cNvPr>
          <p:cNvSpPr txBox="1"/>
          <p:nvPr/>
        </p:nvSpPr>
        <p:spPr>
          <a:xfrm>
            <a:off x="3522132" y="1235650"/>
            <a:ext cx="5088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52% mora próximo de vegetação da floresta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7FF6668-315D-652C-38B3-6A45D934AF40}"/>
              </a:ext>
            </a:extLst>
          </p:cNvPr>
          <p:cNvSpPr txBox="1"/>
          <p:nvPr/>
        </p:nvSpPr>
        <p:spPr>
          <a:xfrm>
            <a:off x="2650067" y="31486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pt-BR" sz="2400" b="1" dirty="0">
                <a:cs typeface="Times New Roman" panose="02020603050405020304" pitchFamily="18" charset="0"/>
              </a:rPr>
              <a:t>E – Floresta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val="33657249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BA832704-EE5E-33AE-C9CB-5D8878DBFCDF}"/>
              </a:ext>
            </a:extLst>
          </p:cNvPr>
          <p:cNvSpPr txBox="1"/>
          <p:nvPr/>
        </p:nvSpPr>
        <p:spPr>
          <a:xfrm>
            <a:off x="839755" y="269931"/>
            <a:ext cx="1035697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dirty="0"/>
              <a:t>Marcamos e avaliamos nascentes possíveis de receberem a tecnologia do </a:t>
            </a:r>
            <a:r>
              <a:rPr lang="pt-BR" sz="3200" dirty="0" err="1"/>
              <a:t>Biofiltro</a:t>
            </a:r>
            <a:r>
              <a:rPr lang="pt-BR" sz="3200" dirty="0"/>
              <a:t> (filtro lento)</a:t>
            </a:r>
          </a:p>
          <a:p>
            <a:endParaRPr lang="pt-BR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F49B776E-0B53-D17D-AA0F-12E68CFAD2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891595"/>
            <a:ext cx="5840784" cy="325323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id="{8F2EFF62-7899-9B61-C707-8D6AD02F48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403" y="1624148"/>
            <a:ext cx="6034123" cy="3788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2129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9C80D2B3-9661-6479-B193-5DFC8C873A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7241"/>
            <a:ext cx="7277134" cy="4784655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CF7F9730-438F-0029-6C59-C9F94B31D269}"/>
              </a:ext>
            </a:extLst>
          </p:cNvPr>
          <p:cNvSpPr txBox="1"/>
          <p:nvPr/>
        </p:nvSpPr>
        <p:spPr>
          <a:xfrm>
            <a:off x="7628584" y="186612"/>
            <a:ext cx="4099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Link da apresentação na SNCT 2021:</a:t>
            </a:r>
          </a:p>
          <a:p>
            <a:endParaRPr lang="pt-BR" dirty="0"/>
          </a:p>
          <a:p>
            <a:r>
              <a:rPr lang="pt-BR" sz="1800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https://www.youtube.com/watch?v=gPvFcVs4ppg&amp;t=0s</a:t>
            </a:r>
            <a:endParaRPr lang="pt-BR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902D1A61-3D51-55B6-A912-286F46C38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87500" y="1642186"/>
            <a:ext cx="4992816" cy="4208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53251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:a16="http://schemas.microsoft.com/office/drawing/2014/main" id="{536C4668-3B58-86DB-911E-D61CF013B2D8}"/>
              </a:ext>
            </a:extLst>
          </p:cNvPr>
          <p:cNvSpPr txBox="1"/>
          <p:nvPr/>
        </p:nvSpPr>
        <p:spPr>
          <a:xfrm>
            <a:off x="727788" y="148919"/>
            <a:ext cx="110661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dirty="0">
                <a:effectLst/>
                <a:ea typeface="Calibri" panose="020F0502020204030204" pitchFamily="34" charset="0"/>
              </a:rPr>
              <a:t>Trabalho “</a:t>
            </a:r>
            <a:r>
              <a:rPr lang="pt-BR" sz="1800" b="1" dirty="0">
                <a:effectLst/>
                <a:ea typeface="Calibri" panose="020F0502020204030204" pitchFamily="34" charset="0"/>
              </a:rPr>
              <a:t>Pesquisa-ação de avaliação das condições sanitárias dos locais de implementação das tecnologias socioambientais no Morro do Alemão</a:t>
            </a:r>
            <a:r>
              <a:rPr lang="pt-BR" sz="1800" dirty="0">
                <a:effectLst/>
                <a:ea typeface="Calibri" panose="020F0502020204030204" pitchFamily="34" charset="0"/>
              </a:rPr>
              <a:t>”, no dia 16/11/2021, na modalidade vídeo pôster</a:t>
            </a:r>
            <a:r>
              <a:rPr lang="pt-BR" dirty="0">
                <a:ea typeface="Calibri" panose="020F0502020204030204" pitchFamily="34" charset="0"/>
              </a:rPr>
              <a:t> (</a:t>
            </a:r>
            <a:r>
              <a:rPr lang="pt-BR" sz="1800" dirty="0">
                <a:effectLst/>
                <a:ea typeface="Calibri" panose="020F0502020204030204" pitchFamily="34" charset="0"/>
              </a:rPr>
              <a:t>Instagram 1conf_inter_de_mudan_climatica, no UNA_SUS em: https://cursos.campusvirtual.fiocruz.br/course/view.php?id=687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4CA2BD4F-2A7D-F9E2-FBE1-BF8E45A5AA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352" y="1240772"/>
            <a:ext cx="6325863" cy="524050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BEDF3D15-5542-55D9-288B-18C79A91CE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60961" y="1072249"/>
            <a:ext cx="4732933" cy="39001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D63D8AD-7CA0-98FA-8747-821B28FCB2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1780" y="4837873"/>
            <a:ext cx="4956868" cy="3286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5219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9C6A9C-29DB-C13B-AE92-E3A7C211D0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206" y="0"/>
            <a:ext cx="4135794" cy="551439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E0E34A0-555B-9301-F931-98B08504F1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7" y="0"/>
            <a:ext cx="4296514" cy="6083559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1AC35FC2-2F6F-BD30-6602-93E78B42FF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624" y="1343608"/>
            <a:ext cx="4135794" cy="5514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12045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A0D0AB1-84AF-6679-873B-9AFA4960B7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4" y="170575"/>
            <a:ext cx="5118598" cy="5782356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1458A504-53D8-5E9D-6F9F-E5574E4BB6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995" y="170575"/>
            <a:ext cx="7272048" cy="3272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1207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429B47E-9089-5C83-E9F5-31F09EDAC0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19" y="151139"/>
            <a:ext cx="4629977" cy="6555719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A4F649ED-CCE2-4620-E165-3CB4BDA1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151140"/>
            <a:ext cx="7029061" cy="3163077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F6A607AB-CCFE-DE7A-75B1-AD5B1E566F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0971" y="3428999"/>
            <a:ext cx="7019310" cy="3163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011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694919E-EC83-3455-5AB6-E88F70EADF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690" y="350558"/>
            <a:ext cx="11660619" cy="6156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0175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Imagem 10">
            <a:extLst>
              <a:ext uri="{FF2B5EF4-FFF2-40B4-BE49-F238E27FC236}">
                <a16:creationId xmlns:a16="http://schemas.microsoft.com/office/drawing/2014/main" id="{77EF21D2-E5BC-40F5-35B0-1EB2EE440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4829" y="4284012"/>
            <a:ext cx="3473111" cy="2437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2 Visita ao lago-.mp4">
            <a:hlinkClick r:id="" action="ppaction://media"/>
            <a:extLst>
              <a:ext uri="{FF2B5EF4-FFF2-40B4-BE49-F238E27FC236}">
                <a16:creationId xmlns:a16="http://schemas.microsoft.com/office/drawing/2014/main" id="{8181AF37-2D6E-3CE1-30F3-71F1A7A3E446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419" y="1734567"/>
            <a:ext cx="6757653" cy="5068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2">
            <a:extLst>
              <a:ext uri="{FF2B5EF4-FFF2-40B4-BE49-F238E27FC236}">
                <a16:creationId xmlns:a16="http://schemas.microsoft.com/office/drawing/2014/main" id="{16DD0367-D576-2C3B-DF26-F9DD93FCDC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20" t="20039" r="4549" b="19894"/>
          <a:stretch>
            <a:fillRect/>
          </a:stretch>
        </p:blipFill>
        <p:spPr bwMode="auto">
          <a:xfrm>
            <a:off x="7103587" y="1097045"/>
            <a:ext cx="5905500" cy="308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CaixaDeTexto 13">
            <a:extLst>
              <a:ext uri="{FF2B5EF4-FFF2-40B4-BE49-F238E27FC236}">
                <a16:creationId xmlns:a16="http://schemas.microsoft.com/office/drawing/2014/main" id="{CB89735A-2A94-B971-E696-CD286BAE32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372" y="211073"/>
            <a:ext cx="6530650" cy="3416320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pt-BR" altLang="pt-BR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Complexo do Alemão</a:t>
            </a:r>
          </a:p>
          <a:p>
            <a:pPr algn="ctr"/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altLang="pt-BR" sz="2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Biofiltro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água de nascentes – acesso a água tratada - alternativa durante a falta de abastecimento.</a:t>
            </a:r>
          </a:p>
          <a:p>
            <a:pPr algn="just"/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pt-BR" altLang="pt-BR" sz="2400" b="1" dirty="0"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Bacias de evapotranspiração </a:t>
            </a:r>
            <a:r>
              <a:rPr lang="pt-BR" altLang="pt-B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diminuir a carga de esgoto dos rios - Baía de Guanabara.</a:t>
            </a:r>
          </a:p>
          <a:p>
            <a:pPr algn="ctr"/>
            <a:endParaRPr lang="pt-BR" altLang="pt-BR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F23B422-9E55-61BA-AC88-EB72773B11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41672" y="-177282"/>
            <a:ext cx="8152867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60113F29-A99D-F603-6CCF-F57D7FA4F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98935"/>
            <a:ext cx="5752096" cy="2822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68145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C9FA5405-E6B1-06B5-3CEC-C2DF472F2B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932" y="0"/>
            <a:ext cx="9438397" cy="6858000"/>
          </a:xfrm>
          <a:prstGeom prst="rect">
            <a:avLst/>
          </a:prstGeom>
        </p:spPr>
      </p:pic>
      <p:pic>
        <p:nvPicPr>
          <p:cNvPr id="1026" name="Picture 2" descr="Fiotec - Espaço de Pessoas Físicas - Login">
            <a:extLst>
              <a:ext uri="{FF2B5EF4-FFF2-40B4-BE49-F238E27FC236}">
                <a16:creationId xmlns:a16="http://schemas.microsoft.com/office/drawing/2014/main" id="{EC95744D-5185-45AA-445A-F84178F0B5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1118" y="5977423"/>
            <a:ext cx="188595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22459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A4AEB6C-0621-49A6-AC53-6F1E2C1714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68" y="286312"/>
            <a:ext cx="14786146" cy="5839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522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9014DE-BC29-16DA-F9B4-CDAAA51FD9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286" y="765110"/>
            <a:ext cx="2993018" cy="2836506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EC144C49-E34C-B03C-1625-C5B6A4AFC18F}"/>
              </a:ext>
            </a:extLst>
          </p:cNvPr>
          <p:cNvSpPr txBox="1"/>
          <p:nvPr/>
        </p:nvSpPr>
        <p:spPr>
          <a:xfrm>
            <a:off x="415731" y="261257"/>
            <a:ext cx="107488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Iniciado em plena Pandemia de COVID-19 – atividades remotas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9ABD4DCB-6B31-855A-D85A-87E0D4EBD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12" y="4273391"/>
            <a:ext cx="5680269" cy="2581181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BC1F6A2D-0B5A-36C8-B7BF-3C15AE445F17}"/>
              </a:ext>
            </a:extLst>
          </p:cNvPr>
          <p:cNvSpPr txBox="1"/>
          <p:nvPr/>
        </p:nvSpPr>
        <p:spPr>
          <a:xfrm>
            <a:off x="4833258" y="1396609"/>
            <a:ext cx="1950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Reunião de Organização das Oficinas</a:t>
            </a:r>
          </a:p>
        </p:txBody>
      </p:sp>
      <p:pic>
        <p:nvPicPr>
          <p:cNvPr id="19" name="Imagem 18">
            <a:extLst>
              <a:ext uri="{FF2B5EF4-FFF2-40B4-BE49-F238E27FC236}">
                <a16:creationId xmlns:a16="http://schemas.microsoft.com/office/drawing/2014/main" id="{289AD695-6347-C144-31A6-4D74F16064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34" y="4192577"/>
            <a:ext cx="5776920" cy="266199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A6D72256-BB6B-1C8F-3962-3603164DDE66}"/>
              </a:ext>
            </a:extLst>
          </p:cNvPr>
          <p:cNvSpPr txBox="1"/>
          <p:nvPr/>
        </p:nvSpPr>
        <p:spPr>
          <a:xfrm>
            <a:off x="3247053" y="3625857"/>
            <a:ext cx="84162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1ª. Oficina - Apresentação do Projeto para a Comunidade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CF673D0B-7004-03D7-9F30-51D4631FE0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95322" y="907681"/>
            <a:ext cx="4767944" cy="24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158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C62A0F3-0DB0-0525-8E36-E844A7EB4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780" y="54039"/>
            <a:ext cx="9262383" cy="68325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3686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0BF4812C-5BD9-527D-D8A7-7B89A7CD2A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1855" y="4020744"/>
            <a:ext cx="4966607" cy="2644424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2303D3C-4819-00A1-636E-04095904F7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3573" y="565501"/>
            <a:ext cx="4662640" cy="2697430"/>
          </a:xfrm>
          <a:prstGeom prst="rect">
            <a:avLst/>
          </a:prstGeom>
        </p:spPr>
      </p:pic>
      <p:sp>
        <p:nvSpPr>
          <p:cNvPr id="8" name="Retângulo 7">
            <a:extLst>
              <a:ext uri="{FF2B5EF4-FFF2-40B4-BE49-F238E27FC236}">
                <a16:creationId xmlns:a16="http://schemas.microsoft.com/office/drawing/2014/main" id="{B3DC849A-A1C3-964E-DB79-F8CE74308953}"/>
              </a:ext>
            </a:extLst>
          </p:cNvPr>
          <p:cNvSpPr/>
          <p:nvPr/>
        </p:nvSpPr>
        <p:spPr>
          <a:xfrm>
            <a:off x="5728996" y="4198776"/>
            <a:ext cx="3452326" cy="1912775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D15CFDA0-7FAE-522A-F710-534AFD76F8D4}"/>
              </a:ext>
            </a:extLst>
          </p:cNvPr>
          <p:cNvSpPr/>
          <p:nvPr/>
        </p:nvSpPr>
        <p:spPr>
          <a:xfrm>
            <a:off x="5371782" y="943143"/>
            <a:ext cx="3452326" cy="1912775"/>
          </a:xfrm>
          <a:prstGeom prst="rect">
            <a:avLst/>
          </a:prstGeom>
          <a:noFill/>
          <a:ln w="19050"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noFill/>
              </a:rPr>
              <a:t>00</a:t>
            </a:r>
          </a:p>
        </p:txBody>
      </p:sp>
      <p:cxnSp>
        <p:nvCxnSpPr>
          <p:cNvPr id="11" name="Conector reto 10">
            <a:extLst>
              <a:ext uri="{FF2B5EF4-FFF2-40B4-BE49-F238E27FC236}">
                <a16:creationId xmlns:a16="http://schemas.microsoft.com/office/drawing/2014/main" id="{7C8D735E-3AF0-0359-6816-0CA01165835A}"/>
              </a:ext>
            </a:extLst>
          </p:cNvPr>
          <p:cNvCxnSpPr/>
          <p:nvPr/>
        </p:nvCxnSpPr>
        <p:spPr>
          <a:xfrm>
            <a:off x="5371782" y="2855918"/>
            <a:ext cx="357214" cy="1342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to 12">
            <a:extLst>
              <a:ext uri="{FF2B5EF4-FFF2-40B4-BE49-F238E27FC236}">
                <a16:creationId xmlns:a16="http://schemas.microsoft.com/office/drawing/2014/main" id="{334C721B-C543-539E-F686-774300D671CA}"/>
              </a:ext>
            </a:extLst>
          </p:cNvPr>
          <p:cNvCxnSpPr/>
          <p:nvPr/>
        </p:nvCxnSpPr>
        <p:spPr>
          <a:xfrm>
            <a:off x="8824108" y="2855918"/>
            <a:ext cx="357214" cy="134285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agem 16">
            <a:extLst>
              <a:ext uri="{FF2B5EF4-FFF2-40B4-BE49-F238E27FC236}">
                <a16:creationId xmlns:a16="http://schemas.microsoft.com/office/drawing/2014/main" id="{63BDD471-0AF1-9D79-1E10-1E899FEE57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344" y="3262931"/>
            <a:ext cx="4958867" cy="2663845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1C9DE25C-6AC1-9D2F-61AE-B41BFA96E723}"/>
              </a:ext>
            </a:extLst>
          </p:cNvPr>
          <p:cNvSpPr/>
          <p:nvPr/>
        </p:nvSpPr>
        <p:spPr>
          <a:xfrm>
            <a:off x="1346200" y="3369733"/>
            <a:ext cx="677333" cy="448734"/>
          </a:xfrm>
          <a:prstGeom prst="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cxnSp>
        <p:nvCxnSpPr>
          <p:cNvPr id="20" name="Conector reto 19">
            <a:extLst>
              <a:ext uri="{FF2B5EF4-FFF2-40B4-BE49-F238E27FC236}">
                <a16:creationId xmlns:a16="http://schemas.microsoft.com/office/drawing/2014/main" id="{B375C813-C2A3-36B5-D133-5F127CCFD186}"/>
              </a:ext>
            </a:extLst>
          </p:cNvPr>
          <p:cNvCxnSpPr/>
          <p:nvPr/>
        </p:nvCxnSpPr>
        <p:spPr>
          <a:xfrm flipV="1">
            <a:off x="2023533" y="565501"/>
            <a:ext cx="1730040" cy="280423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88986BD2-4BDC-93E7-0317-5E537D1D86F3}"/>
              </a:ext>
            </a:extLst>
          </p:cNvPr>
          <p:cNvCxnSpPr/>
          <p:nvPr/>
        </p:nvCxnSpPr>
        <p:spPr>
          <a:xfrm flipV="1">
            <a:off x="2023533" y="3262931"/>
            <a:ext cx="1730040" cy="55553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ixaDeTexto 22">
            <a:extLst>
              <a:ext uri="{FF2B5EF4-FFF2-40B4-BE49-F238E27FC236}">
                <a16:creationId xmlns:a16="http://schemas.microsoft.com/office/drawing/2014/main" id="{9458269D-0399-C3F1-FD67-3F2AA01D25F2}"/>
              </a:ext>
            </a:extLst>
          </p:cNvPr>
          <p:cNvSpPr txBox="1"/>
          <p:nvPr/>
        </p:nvSpPr>
        <p:spPr>
          <a:xfrm>
            <a:off x="93646" y="3158015"/>
            <a:ext cx="7538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pt-BR" dirty="0"/>
              <a:t>SBCC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93E61929-55D3-9FA3-2CAB-AB583AB19C48}"/>
              </a:ext>
            </a:extLst>
          </p:cNvPr>
          <p:cNvSpPr txBox="1"/>
          <p:nvPr/>
        </p:nvSpPr>
        <p:spPr>
          <a:xfrm>
            <a:off x="3370686" y="116767"/>
            <a:ext cx="58484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Região da Serra da Misericórdia no Complexo do Alemão</a:t>
            </a:r>
          </a:p>
        </p:txBody>
      </p:sp>
      <p:sp>
        <p:nvSpPr>
          <p:cNvPr id="25" name="CaixaDeTexto 24">
            <a:extLst>
              <a:ext uri="{FF2B5EF4-FFF2-40B4-BE49-F238E27FC236}">
                <a16:creationId xmlns:a16="http://schemas.microsoft.com/office/drawing/2014/main" id="{DA38329A-8CF9-5ACB-EC5C-5A6C4F341323}"/>
              </a:ext>
            </a:extLst>
          </p:cNvPr>
          <p:cNvSpPr txBox="1"/>
          <p:nvPr/>
        </p:nvSpPr>
        <p:spPr>
          <a:xfrm>
            <a:off x="9479280" y="3916680"/>
            <a:ext cx="2446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Destaque para SC do Complexo do Alemão e  Inhaúma</a:t>
            </a:r>
          </a:p>
        </p:txBody>
      </p:sp>
    </p:spTree>
    <p:extLst>
      <p:ext uri="{BB962C8B-B14F-4D97-AF65-F5344CB8AC3E}">
        <p14:creationId xmlns:p14="http://schemas.microsoft.com/office/powerpoint/2010/main" val="104386489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60E09E06-2270-45BE-838F-D112FC97E3E3}"/>
              </a:ext>
            </a:extLst>
          </p:cNvPr>
          <p:cNvGraphicFramePr/>
          <p:nvPr/>
        </p:nvGraphicFramePr>
        <p:xfrm>
          <a:off x="3989587" y="86196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tângulo: Cantos Arredondados 3">
            <a:extLst>
              <a:ext uri="{FF2B5EF4-FFF2-40B4-BE49-F238E27FC236}">
                <a16:creationId xmlns:a16="http://schemas.microsoft.com/office/drawing/2014/main" id="{EB4B5AFE-CB4C-42F6-AFD2-9A18F6FF8E8D}"/>
              </a:ext>
            </a:extLst>
          </p:cNvPr>
          <p:cNvSpPr/>
          <p:nvPr/>
        </p:nvSpPr>
        <p:spPr>
          <a:xfrm>
            <a:off x="9130748" y="4844958"/>
            <a:ext cx="2080591" cy="675861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/>
              <a:t>PESQUISA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:a16="http://schemas.microsoft.com/office/drawing/2014/main" id="{9A7AAE11-50F7-44FD-B850-594508E473C7}"/>
              </a:ext>
            </a:extLst>
          </p:cNvPr>
          <p:cNvSpPr/>
          <p:nvPr/>
        </p:nvSpPr>
        <p:spPr>
          <a:xfrm>
            <a:off x="4681074" y="1469703"/>
            <a:ext cx="1656521" cy="544628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AÇÃO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B6E5B59B-791C-49A7-9377-FAF3C1BA1498}"/>
              </a:ext>
            </a:extLst>
          </p:cNvPr>
          <p:cNvSpPr txBox="1"/>
          <p:nvPr/>
        </p:nvSpPr>
        <p:spPr>
          <a:xfrm>
            <a:off x="248563" y="847472"/>
            <a:ext cx="3723862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rgbClr val="FF0000"/>
                </a:solidFill>
              </a:rPr>
              <a:t>PLANEJAR</a:t>
            </a:r>
            <a:r>
              <a:rPr lang="pt-BR" sz="2400" dirty="0"/>
              <a:t> – começa com </a:t>
            </a:r>
            <a:r>
              <a:rPr lang="pt-BR" sz="2400" dirty="0">
                <a:highlight>
                  <a:srgbClr val="FFFF00"/>
                </a:highlight>
              </a:rPr>
              <a:t>RECONHECIMENTO</a:t>
            </a:r>
            <a:r>
              <a:rPr lang="pt-BR" sz="2400" dirty="0"/>
              <a:t>, para melhora da prática e ações.</a:t>
            </a:r>
          </a:p>
          <a:p>
            <a:endParaRPr lang="pt-BR" sz="2400" dirty="0"/>
          </a:p>
          <a:p>
            <a:r>
              <a:rPr lang="pt-BR" sz="2400" b="1" dirty="0">
                <a:solidFill>
                  <a:srgbClr val="FF0000"/>
                </a:solidFill>
              </a:rPr>
              <a:t>AGIR</a:t>
            </a:r>
            <a:r>
              <a:rPr lang="pt-BR" sz="2400" dirty="0"/>
              <a:t> – para implantar o planejado.</a:t>
            </a:r>
          </a:p>
          <a:p>
            <a:endParaRPr lang="pt-BR" sz="2400" dirty="0"/>
          </a:p>
          <a:p>
            <a:r>
              <a:rPr lang="pt-BR" sz="2400" b="1" dirty="0">
                <a:solidFill>
                  <a:srgbClr val="FF0000"/>
                </a:solidFill>
              </a:rPr>
              <a:t>MONITORAR E DESCREVER </a:t>
            </a:r>
            <a:r>
              <a:rPr lang="pt-BR" sz="2400" dirty="0"/>
              <a:t>os efeitos da ação.</a:t>
            </a:r>
          </a:p>
          <a:p>
            <a:endParaRPr lang="pt-BR" sz="2400" dirty="0"/>
          </a:p>
          <a:p>
            <a:r>
              <a:rPr lang="pt-BR" sz="2400" b="1" dirty="0">
                <a:solidFill>
                  <a:srgbClr val="FF0000"/>
                </a:solidFill>
              </a:rPr>
              <a:t>AVALIAR</a:t>
            </a:r>
            <a:r>
              <a:rPr lang="pt-BR" sz="2400" dirty="0"/>
              <a:t> – os resultados da ação e voltar a planejar uma melhora da prática.</a:t>
            </a:r>
          </a:p>
          <a:p>
            <a:endParaRPr lang="pt-BR" dirty="0"/>
          </a:p>
          <a:p>
            <a:endParaRPr lang="pt-BR" dirty="0"/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61B9AC9B-54C4-46C5-B342-170CEC42E551}"/>
              </a:ext>
            </a:extLst>
          </p:cNvPr>
          <p:cNvSpPr txBox="1"/>
          <p:nvPr/>
        </p:nvSpPr>
        <p:spPr>
          <a:xfrm>
            <a:off x="4681074" y="209094"/>
            <a:ext cx="7566309" cy="382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DIAGRAMA DAS 4 FASES DO CICLO BÁSICO DA INVESTIGAÇÃO-AÇÃO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F5FA3124-7F31-40EF-98CA-4F05B2ECF6E8}"/>
              </a:ext>
            </a:extLst>
          </p:cNvPr>
          <p:cNvSpPr txBox="1"/>
          <p:nvPr/>
        </p:nvSpPr>
        <p:spPr>
          <a:xfrm>
            <a:off x="1484243" y="6152822"/>
            <a:ext cx="16697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Tripp, 2005.</a:t>
            </a:r>
          </a:p>
        </p:txBody>
      </p:sp>
    </p:spTree>
    <p:extLst>
      <p:ext uri="{BB962C8B-B14F-4D97-AF65-F5344CB8AC3E}">
        <p14:creationId xmlns:p14="http://schemas.microsoft.com/office/powerpoint/2010/main" val="178441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54CF3F24-A2B6-49A9-B5DF-C3A398E058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3203" y="64397"/>
            <a:ext cx="2414362" cy="203851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6D4B793F-510C-4AAB-AFCE-F94C1CAD76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404" y="1785813"/>
            <a:ext cx="9085714" cy="463809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35364C4-692A-4979-BD41-2BB1A858E4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859" y="602458"/>
            <a:ext cx="3966141" cy="582145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id="{166D44C6-687B-4C70-863E-0CAA0969F622}"/>
              </a:ext>
            </a:extLst>
          </p:cNvPr>
          <p:cNvSpPr txBox="1"/>
          <p:nvPr/>
        </p:nvSpPr>
        <p:spPr>
          <a:xfrm>
            <a:off x="887895" y="391106"/>
            <a:ext cx="70104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  <a:p>
            <a:r>
              <a:rPr lang="pt-BR" dirty="0"/>
              <a:t>Referências de Trabalhos no Território</a:t>
            </a:r>
          </a:p>
          <a:p>
            <a:endParaRPr lang="pt-BR" dirty="0"/>
          </a:p>
          <a:p>
            <a:r>
              <a:rPr lang="pt-BR" dirty="0" err="1"/>
              <a:t>Ref</a:t>
            </a:r>
            <a:r>
              <a:rPr lang="pt-BR" dirty="0"/>
              <a:t>: Dissertação da Camila, 2016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852839941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2201</TotalTime>
  <Words>1150</Words>
  <Application>Microsoft Office PowerPoint</Application>
  <PresentationFormat>Widescreen</PresentationFormat>
  <Paragraphs>279</Paragraphs>
  <Slides>31</Slides>
  <Notes>3</Notes>
  <HiddenSlides>0</HiddenSlides>
  <MMClips>1</MMClips>
  <ScaleCrop>false</ScaleCrop>
  <HeadingPairs>
    <vt:vector size="6" baseType="variant">
      <vt:variant>
        <vt:lpstr>Fontes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31</vt:i4>
      </vt:variant>
    </vt:vector>
  </HeadingPairs>
  <TitlesOfParts>
    <vt:vector size="38" baseType="lpstr">
      <vt:lpstr>Arial</vt:lpstr>
      <vt:lpstr>ArialMT</vt:lpstr>
      <vt:lpstr>Calibri</vt:lpstr>
      <vt:lpstr>Calibri Light</vt:lpstr>
      <vt:lpstr>Times New Roman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Adriana Sotero Martins</dc:creator>
  <cp:lastModifiedBy>Adriana Sotero Martins</cp:lastModifiedBy>
  <cp:revision>14</cp:revision>
  <dcterms:created xsi:type="dcterms:W3CDTF">2021-09-16T22:30:19Z</dcterms:created>
  <dcterms:modified xsi:type="dcterms:W3CDTF">2023-07-26T00:02:47Z</dcterms:modified>
</cp:coreProperties>
</file>